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4.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5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6"/>
  </p:notesMasterIdLst>
  <p:handoutMasterIdLst>
    <p:handoutMasterId r:id="rId107"/>
  </p:handoutMasterIdLst>
  <p:sldIdLst>
    <p:sldId id="409" r:id="rId2"/>
    <p:sldId id="553" r:id="rId3"/>
    <p:sldId id="309" r:id="rId4"/>
    <p:sldId id="305" r:id="rId5"/>
    <p:sldId id="554" r:id="rId6"/>
    <p:sldId id="555" r:id="rId7"/>
    <p:sldId id="556" r:id="rId8"/>
    <p:sldId id="557" r:id="rId9"/>
    <p:sldId id="352" r:id="rId10"/>
    <p:sldId id="527" r:id="rId11"/>
    <p:sldId id="526" r:id="rId12"/>
    <p:sldId id="529" r:id="rId13"/>
    <p:sldId id="530" r:id="rId14"/>
    <p:sldId id="531" r:id="rId15"/>
    <p:sldId id="532" r:id="rId16"/>
    <p:sldId id="533" r:id="rId17"/>
    <p:sldId id="534" r:id="rId18"/>
    <p:sldId id="535" r:id="rId19"/>
    <p:sldId id="559" r:id="rId20"/>
    <p:sldId id="561" r:id="rId21"/>
    <p:sldId id="562" r:id="rId22"/>
    <p:sldId id="536" r:id="rId23"/>
    <p:sldId id="537" r:id="rId24"/>
    <p:sldId id="538" r:id="rId25"/>
    <p:sldId id="540" r:id="rId26"/>
    <p:sldId id="541" r:id="rId27"/>
    <p:sldId id="563" r:id="rId28"/>
    <p:sldId id="542" r:id="rId29"/>
    <p:sldId id="543" r:id="rId30"/>
    <p:sldId id="544" r:id="rId31"/>
    <p:sldId id="546" r:id="rId32"/>
    <p:sldId id="342" r:id="rId33"/>
    <p:sldId id="350" r:id="rId34"/>
    <p:sldId id="450" r:id="rId35"/>
    <p:sldId id="451" r:id="rId36"/>
    <p:sldId id="452" r:id="rId37"/>
    <p:sldId id="453" r:id="rId38"/>
    <p:sldId id="454" r:id="rId39"/>
    <p:sldId id="455" r:id="rId40"/>
    <p:sldId id="456" r:id="rId41"/>
    <p:sldId id="457" r:id="rId42"/>
    <p:sldId id="564" r:id="rId43"/>
    <p:sldId id="458" r:id="rId44"/>
    <p:sldId id="459" r:id="rId45"/>
    <p:sldId id="460" r:id="rId46"/>
    <p:sldId id="461" r:id="rId47"/>
    <p:sldId id="463" r:id="rId48"/>
    <p:sldId id="464" r:id="rId49"/>
    <p:sldId id="467" r:id="rId50"/>
    <p:sldId id="468" r:id="rId51"/>
    <p:sldId id="469" r:id="rId52"/>
    <p:sldId id="470" r:id="rId53"/>
    <p:sldId id="471" r:id="rId54"/>
    <p:sldId id="472" r:id="rId55"/>
    <p:sldId id="473" r:id="rId56"/>
    <p:sldId id="430" r:id="rId57"/>
    <p:sldId id="296" r:id="rId58"/>
    <p:sldId id="300" r:id="rId59"/>
    <p:sldId id="306" r:id="rId60"/>
    <p:sldId id="307" r:id="rId61"/>
    <p:sldId id="308" r:id="rId62"/>
    <p:sldId id="565" r:id="rId63"/>
    <p:sldId id="310" r:id="rId64"/>
    <p:sldId id="311" r:id="rId65"/>
    <p:sldId id="316" r:id="rId66"/>
    <p:sldId id="312" r:id="rId67"/>
    <p:sldId id="320" r:id="rId68"/>
    <p:sldId id="321" r:id="rId69"/>
    <p:sldId id="322" r:id="rId70"/>
    <p:sldId id="323" r:id="rId71"/>
    <p:sldId id="324" r:id="rId72"/>
    <p:sldId id="325" r:id="rId73"/>
    <p:sldId id="315" r:id="rId74"/>
    <p:sldId id="314" r:id="rId75"/>
    <p:sldId id="313" r:id="rId76"/>
    <p:sldId id="566" r:id="rId77"/>
    <p:sldId id="567" r:id="rId78"/>
    <p:sldId id="568" r:id="rId79"/>
    <p:sldId id="569" r:id="rId80"/>
    <p:sldId id="570" r:id="rId81"/>
    <p:sldId id="571" r:id="rId82"/>
    <p:sldId id="572" r:id="rId83"/>
    <p:sldId id="573" r:id="rId84"/>
    <p:sldId id="574" r:id="rId85"/>
    <p:sldId id="575" r:id="rId86"/>
    <p:sldId id="576" r:id="rId87"/>
    <p:sldId id="577" r:id="rId88"/>
    <p:sldId id="578" r:id="rId89"/>
    <p:sldId id="579" r:id="rId90"/>
    <p:sldId id="462" r:id="rId91"/>
    <p:sldId id="580" r:id="rId92"/>
    <p:sldId id="587" r:id="rId93"/>
    <p:sldId id="589" r:id="rId94"/>
    <p:sldId id="590" r:id="rId95"/>
    <p:sldId id="591" r:id="rId96"/>
    <p:sldId id="581" r:id="rId97"/>
    <p:sldId id="428" r:id="rId98"/>
    <p:sldId id="582" r:id="rId99"/>
    <p:sldId id="583" r:id="rId100"/>
    <p:sldId id="584" r:id="rId101"/>
    <p:sldId id="585" r:id="rId102"/>
    <p:sldId id="586" r:id="rId103"/>
    <p:sldId id="592" r:id="rId104"/>
    <p:sldId id="301" r:id="rId105"/>
  </p:sldIdLst>
  <p:sldSz cx="9144000" cy="6858000" type="screen4x3"/>
  <p:notesSz cx="6400800" cy="8686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E0C"/>
    <a:srgbClr val="17ABE3"/>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2" autoAdjust="0"/>
    <p:restoredTop sz="94826" autoAdjust="0"/>
  </p:normalViewPr>
  <p:slideViewPr>
    <p:cSldViewPr snapToGrid="0">
      <p:cViewPr varScale="1">
        <p:scale>
          <a:sx n="115" d="100"/>
          <a:sy n="115" d="100"/>
        </p:scale>
        <p:origin x="1742" y="67"/>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625639" y="0"/>
            <a:ext cx="2773680" cy="435849"/>
          </a:xfrm>
          <a:prstGeom prst="rect">
            <a:avLst/>
          </a:prstGeom>
        </p:spPr>
        <p:txBody>
          <a:bodyPr vert="horz" lIns="86210" tIns="43105" rIns="86210" bIns="43105" rtlCol="0"/>
          <a:lstStyle>
            <a:lvl1pPr algn="r">
              <a:defRPr sz="11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2023/7/10</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0" y="8250953"/>
            <a:ext cx="2773680" cy="435848"/>
          </a:xfrm>
          <a:prstGeom prst="rect">
            <a:avLst/>
          </a:prstGeom>
        </p:spPr>
        <p:txBody>
          <a:bodyPr vert="horz" lIns="86210" tIns="43105" rIns="86210" bIns="43105" rtlCol="0" anchor="b"/>
          <a:lstStyle>
            <a:lvl1pPr algn="l">
              <a:defRPr sz="11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625639" y="8250953"/>
            <a:ext cx="2773680" cy="435848"/>
          </a:xfrm>
          <a:prstGeom prst="rect">
            <a:avLst/>
          </a:prstGeom>
        </p:spPr>
        <p:txBody>
          <a:bodyPr vert="horz" lIns="86210" tIns="43105" rIns="86210" bIns="43105" rtlCol="0" anchor="b"/>
          <a:lstStyle>
            <a:lvl1pPr algn="r">
              <a:defRPr sz="11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0" tIns="43105" rIns="86210" bIns="43105" rtlCol="0"/>
          <a:lstStyle>
            <a:lvl1pPr algn="l">
              <a:defRPr sz="11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625639" y="0"/>
            <a:ext cx="2773680" cy="435849"/>
          </a:xfrm>
          <a:prstGeom prst="rect">
            <a:avLst/>
          </a:prstGeom>
        </p:spPr>
        <p:txBody>
          <a:bodyPr vert="horz" lIns="86210" tIns="43105" rIns="86210" bIns="43105" rtlCol="0"/>
          <a:lstStyle>
            <a:lvl1pPr algn="r">
              <a:defRPr sz="1100">
                <a:latin typeface="阿里巴巴普惠体 R" panose="00020600040101010101" pitchFamily="18" charset="-122"/>
              </a:defRPr>
            </a:lvl1pPr>
          </a:lstStyle>
          <a:p>
            <a:fld id="{E86D8963-CFCD-4740-AF60-049850373CDF}" type="datetimeFigureOut">
              <a:rPr lang="zh-CN" altLang="en-US" smtClean="0"/>
              <a:t>2023/7/10</a:t>
            </a:fld>
            <a:endParaRPr lang="zh-CN" altLang="en-US" dirty="0"/>
          </a:p>
        </p:txBody>
      </p:sp>
      <p:sp>
        <p:nvSpPr>
          <p:cNvPr id="4" name="幻灯片图像占位符 3"/>
          <p:cNvSpPr>
            <a:spLocks noGrp="1" noRot="1" noChangeAspect="1"/>
          </p:cNvSpPr>
          <p:nvPr>
            <p:ph type="sldImg" idx="2"/>
          </p:nvPr>
        </p:nvSpPr>
        <p:spPr>
          <a:xfrm>
            <a:off x="1246188" y="1085850"/>
            <a:ext cx="3908425" cy="2932113"/>
          </a:xfrm>
          <a:prstGeom prst="rect">
            <a:avLst/>
          </a:prstGeom>
          <a:noFill/>
          <a:ln w="12700">
            <a:solidFill>
              <a:prstClr val="black"/>
            </a:solidFill>
          </a:ln>
        </p:spPr>
        <p:txBody>
          <a:bodyPr vert="horz" lIns="86210" tIns="43105" rIns="86210" bIns="43105" rtlCol="0" anchor="ctr"/>
          <a:lstStyle/>
          <a:p>
            <a:endParaRPr lang="zh-CN" altLang="en-US" dirty="0"/>
          </a:p>
        </p:txBody>
      </p:sp>
      <p:sp>
        <p:nvSpPr>
          <p:cNvPr id="5" name="备注占位符 4"/>
          <p:cNvSpPr>
            <a:spLocks noGrp="1"/>
          </p:cNvSpPr>
          <p:nvPr>
            <p:ph type="body" sz="quarter" idx="3"/>
          </p:nvPr>
        </p:nvSpPr>
        <p:spPr>
          <a:xfrm>
            <a:off x="640080" y="4180522"/>
            <a:ext cx="5120640" cy="3420428"/>
          </a:xfrm>
          <a:prstGeom prst="rect">
            <a:avLst/>
          </a:prstGeom>
        </p:spPr>
        <p:txBody>
          <a:bodyPr vert="horz" lIns="86210" tIns="43105" rIns="86210" bIns="43105"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250953"/>
            <a:ext cx="2773680" cy="435848"/>
          </a:xfrm>
          <a:prstGeom prst="rect">
            <a:avLst/>
          </a:prstGeom>
        </p:spPr>
        <p:txBody>
          <a:bodyPr vert="horz" lIns="86210" tIns="43105" rIns="86210" bIns="43105" rtlCol="0" anchor="b"/>
          <a:lstStyle>
            <a:lvl1pPr algn="l">
              <a:defRPr sz="11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625639" y="8250953"/>
            <a:ext cx="2773680" cy="435848"/>
          </a:xfrm>
          <a:prstGeom prst="rect">
            <a:avLst/>
          </a:prstGeom>
        </p:spPr>
        <p:txBody>
          <a:bodyPr vert="horz" lIns="86210" tIns="43105" rIns="86210" bIns="43105" rtlCol="0" anchor="b"/>
          <a:lstStyle>
            <a:lvl1pPr algn="r">
              <a:defRPr sz="11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dirty="0"/>
          </a:p>
        </p:txBody>
      </p:sp>
    </p:spTree>
    <p:extLst>
      <p:ext uri="{BB962C8B-B14F-4D97-AF65-F5344CB8AC3E}">
        <p14:creationId xmlns:p14="http://schemas.microsoft.com/office/powerpoint/2010/main" val="201562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12</a:t>
            </a:fld>
            <a:endParaRPr lang="zh-CN" altLang="en-US" dirty="0"/>
          </a:p>
        </p:txBody>
      </p:sp>
    </p:spTree>
    <p:extLst>
      <p:ext uri="{BB962C8B-B14F-4D97-AF65-F5344CB8AC3E}">
        <p14:creationId xmlns:p14="http://schemas.microsoft.com/office/powerpoint/2010/main" val="1128826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13</a:t>
            </a:fld>
            <a:endParaRPr lang="zh-CN" altLang="en-US" dirty="0"/>
          </a:p>
        </p:txBody>
      </p:sp>
    </p:spTree>
    <p:extLst>
      <p:ext uri="{BB962C8B-B14F-4D97-AF65-F5344CB8AC3E}">
        <p14:creationId xmlns:p14="http://schemas.microsoft.com/office/powerpoint/2010/main" val="221793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14</a:t>
            </a:fld>
            <a:endParaRPr lang="zh-CN" altLang="en-US" dirty="0"/>
          </a:p>
        </p:txBody>
      </p:sp>
    </p:spTree>
    <p:extLst>
      <p:ext uri="{BB962C8B-B14F-4D97-AF65-F5344CB8AC3E}">
        <p14:creationId xmlns:p14="http://schemas.microsoft.com/office/powerpoint/2010/main" val="3246704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15</a:t>
            </a:fld>
            <a:endParaRPr lang="zh-CN" altLang="en-US" dirty="0"/>
          </a:p>
        </p:txBody>
      </p:sp>
    </p:spTree>
    <p:extLst>
      <p:ext uri="{BB962C8B-B14F-4D97-AF65-F5344CB8AC3E}">
        <p14:creationId xmlns:p14="http://schemas.microsoft.com/office/powerpoint/2010/main" val="2341494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16</a:t>
            </a:fld>
            <a:endParaRPr lang="zh-CN" altLang="en-US" dirty="0"/>
          </a:p>
        </p:txBody>
      </p:sp>
    </p:spTree>
    <p:extLst>
      <p:ext uri="{BB962C8B-B14F-4D97-AF65-F5344CB8AC3E}">
        <p14:creationId xmlns:p14="http://schemas.microsoft.com/office/powerpoint/2010/main" val="374632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17</a:t>
            </a:fld>
            <a:endParaRPr lang="zh-CN" altLang="en-US" dirty="0"/>
          </a:p>
        </p:txBody>
      </p:sp>
    </p:spTree>
    <p:extLst>
      <p:ext uri="{BB962C8B-B14F-4D97-AF65-F5344CB8AC3E}">
        <p14:creationId xmlns:p14="http://schemas.microsoft.com/office/powerpoint/2010/main" val="2566340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18</a:t>
            </a:fld>
            <a:endParaRPr lang="zh-CN" altLang="en-US" dirty="0"/>
          </a:p>
        </p:txBody>
      </p:sp>
    </p:spTree>
    <p:extLst>
      <p:ext uri="{BB962C8B-B14F-4D97-AF65-F5344CB8AC3E}">
        <p14:creationId xmlns:p14="http://schemas.microsoft.com/office/powerpoint/2010/main" val="3474217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19</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20</a:t>
            </a:fld>
            <a:endParaRPr lang="zh-CN" altLang="en-US" dirty="0"/>
          </a:p>
        </p:txBody>
      </p:sp>
    </p:spTree>
    <p:extLst>
      <p:ext uri="{BB962C8B-B14F-4D97-AF65-F5344CB8AC3E}">
        <p14:creationId xmlns:p14="http://schemas.microsoft.com/office/powerpoint/2010/main" val="15833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21</a:t>
            </a:fld>
            <a:endParaRPr lang="zh-CN" altLang="en-US" dirty="0"/>
          </a:p>
        </p:txBody>
      </p:sp>
    </p:spTree>
    <p:extLst>
      <p:ext uri="{BB962C8B-B14F-4D97-AF65-F5344CB8AC3E}">
        <p14:creationId xmlns:p14="http://schemas.microsoft.com/office/powerpoint/2010/main" val="112882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27</a:t>
            </a:fld>
            <a:endParaRPr lang="zh-CN" altLang="en-US" dirty="0"/>
          </a:p>
        </p:txBody>
      </p:sp>
    </p:spTree>
    <p:extLst>
      <p:ext uri="{BB962C8B-B14F-4D97-AF65-F5344CB8AC3E}">
        <p14:creationId xmlns:p14="http://schemas.microsoft.com/office/powerpoint/2010/main" val="2217931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28</a:t>
            </a:fld>
            <a:endParaRPr lang="zh-CN" altLang="en-US" dirty="0"/>
          </a:p>
        </p:txBody>
      </p:sp>
    </p:spTree>
    <p:extLst>
      <p:ext uri="{BB962C8B-B14F-4D97-AF65-F5344CB8AC3E}">
        <p14:creationId xmlns:p14="http://schemas.microsoft.com/office/powerpoint/2010/main" val="3389973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29</a:t>
            </a:fld>
            <a:endParaRPr lang="zh-CN" altLang="en-US" dirty="0"/>
          </a:p>
        </p:txBody>
      </p:sp>
    </p:spTree>
    <p:extLst>
      <p:ext uri="{BB962C8B-B14F-4D97-AF65-F5344CB8AC3E}">
        <p14:creationId xmlns:p14="http://schemas.microsoft.com/office/powerpoint/2010/main" val="3466098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30</a:t>
            </a:fld>
            <a:endParaRPr lang="zh-CN" altLang="en-US" dirty="0"/>
          </a:p>
        </p:txBody>
      </p:sp>
    </p:spTree>
    <p:extLst>
      <p:ext uri="{BB962C8B-B14F-4D97-AF65-F5344CB8AC3E}">
        <p14:creationId xmlns:p14="http://schemas.microsoft.com/office/powerpoint/2010/main" val="3959716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31</a:t>
            </a:fld>
            <a:endParaRPr lang="zh-CN" altLang="en-US" dirty="0"/>
          </a:p>
        </p:txBody>
      </p:sp>
    </p:spTree>
    <p:extLst>
      <p:ext uri="{BB962C8B-B14F-4D97-AF65-F5344CB8AC3E}">
        <p14:creationId xmlns:p14="http://schemas.microsoft.com/office/powerpoint/2010/main" val="3537003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a:t>
            </a:fld>
            <a:endParaRPr lang="zh-CN" altLang="en-US" dirty="0"/>
          </a:p>
        </p:txBody>
      </p:sp>
    </p:spTree>
    <p:extLst>
      <p:ext uri="{BB962C8B-B14F-4D97-AF65-F5344CB8AC3E}">
        <p14:creationId xmlns:p14="http://schemas.microsoft.com/office/powerpoint/2010/main" val="2867913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33</a:t>
            </a:fld>
            <a:endParaRPr lang="zh-CN" altLang="en-US" dirty="0"/>
          </a:p>
        </p:txBody>
      </p:sp>
    </p:spTree>
    <p:extLst>
      <p:ext uri="{BB962C8B-B14F-4D97-AF65-F5344CB8AC3E}">
        <p14:creationId xmlns:p14="http://schemas.microsoft.com/office/powerpoint/2010/main" val="1986471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34</a:t>
            </a:fld>
            <a:endParaRPr lang="zh-CN" altLang="en-US" dirty="0"/>
          </a:p>
        </p:txBody>
      </p:sp>
    </p:spTree>
    <p:extLst>
      <p:ext uri="{BB962C8B-B14F-4D97-AF65-F5344CB8AC3E}">
        <p14:creationId xmlns:p14="http://schemas.microsoft.com/office/powerpoint/2010/main" val="1208895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35</a:t>
            </a:fld>
            <a:endParaRPr lang="zh-CN" altLang="en-US" dirty="0"/>
          </a:p>
        </p:txBody>
      </p:sp>
    </p:spTree>
    <p:extLst>
      <p:ext uri="{BB962C8B-B14F-4D97-AF65-F5344CB8AC3E}">
        <p14:creationId xmlns:p14="http://schemas.microsoft.com/office/powerpoint/2010/main" val="819342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36</a:t>
            </a:fld>
            <a:endParaRPr lang="zh-CN" altLang="en-US" dirty="0"/>
          </a:p>
        </p:txBody>
      </p:sp>
    </p:spTree>
    <p:extLst>
      <p:ext uri="{BB962C8B-B14F-4D97-AF65-F5344CB8AC3E}">
        <p14:creationId xmlns:p14="http://schemas.microsoft.com/office/powerpoint/2010/main" val="3736463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37</a:t>
            </a:fld>
            <a:endParaRPr lang="zh-CN" altLang="en-US" dirty="0"/>
          </a:p>
        </p:txBody>
      </p:sp>
    </p:spTree>
    <p:extLst>
      <p:ext uri="{BB962C8B-B14F-4D97-AF65-F5344CB8AC3E}">
        <p14:creationId xmlns:p14="http://schemas.microsoft.com/office/powerpoint/2010/main" val="3658059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38</a:t>
            </a:fld>
            <a:endParaRPr lang="zh-CN" altLang="en-US" dirty="0"/>
          </a:p>
        </p:txBody>
      </p:sp>
    </p:spTree>
    <p:extLst>
      <p:ext uri="{BB962C8B-B14F-4D97-AF65-F5344CB8AC3E}">
        <p14:creationId xmlns:p14="http://schemas.microsoft.com/office/powerpoint/2010/main" val="2433861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39</a:t>
            </a:fld>
            <a:endParaRPr lang="zh-CN" altLang="en-US" dirty="0"/>
          </a:p>
        </p:txBody>
      </p:sp>
    </p:spTree>
    <p:extLst>
      <p:ext uri="{BB962C8B-B14F-4D97-AF65-F5344CB8AC3E}">
        <p14:creationId xmlns:p14="http://schemas.microsoft.com/office/powerpoint/2010/main" val="3195026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40</a:t>
            </a:fld>
            <a:endParaRPr lang="zh-CN" altLang="en-US" dirty="0"/>
          </a:p>
        </p:txBody>
      </p:sp>
    </p:spTree>
    <p:extLst>
      <p:ext uri="{BB962C8B-B14F-4D97-AF65-F5344CB8AC3E}">
        <p14:creationId xmlns:p14="http://schemas.microsoft.com/office/powerpoint/2010/main" val="935753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41</a:t>
            </a:fld>
            <a:endParaRPr lang="zh-CN" altLang="en-US" dirty="0"/>
          </a:p>
        </p:txBody>
      </p:sp>
    </p:spTree>
    <p:extLst>
      <p:ext uri="{BB962C8B-B14F-4D97-AF65-F5344CB8AC3E}">
        <p14:creationId xmlns:p14="http://schemas.microsoft.com/office/powerpoint/2010/main" val="1324164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6</a:t>
            </a:fld>
            <a:endParaRPr lang="zh-CN" altLang="en-US" dirty="0"/>
          </a:p>
        </p:txBody>
      </p:sp>
    </p:spTree>
    <p:extLst>
      <p:ext uri="{BB962C8B-B14F-4D97-AF65-F5344CB8AC3E}">
        <p14:creationId xmlns:p14="http://schemas.microsoft.com/office/powerpoint/2010/main" val="4244730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43</a:t>
            </a:fld>
            <a:endParaRPr lang="zh-CN" altLang="en-US" dirty="0"/>
          </a:p>
        </p:txBody>
      </p:sp>
    </p:spTree>
    <p:extLst>
      <p:ext uri="{BB962C8B-B14F-4D97-AF65-F5344CB8AC3E}">
        <p14:creationId xmlns:p14="http://schemas.microsoft.com/office/powerpoint/2010/main" val="3248369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44</a:t>
            </a:fld>
            <a:endParaRPr lang="zh-CN" altLang="en-US" dirty="0"/>
          </a:p>
        </p:txBody>
      </p:sp>
    </p:spTree>
    <p:extLst>
      <p:ext uri="{BB962C8B-B14F-4D97-AF65-F5344CB8AC3E}">
        <p14:creationId xmlns:p14="http://schemas.microsoft.com/office/powerpoint/2010/main" val="4202232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45</a:t>
            </a:fld>
            <a:endParaRPr lang="zh-CN" altLang="en-US" dirty="0"/>
          </a:p>
        </p:txBody>
      </p:sp>
    </p:spTree>
    <p:extLst>
      <p:ext uri="{BB962C8B-B14F-4D97-AF65-F5344CB8AC3E}">
        <p14:creationId xmlns:p14="http://schemas.microsoft.com/office/powerpoint/2010/main" val="2802466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46</a:t>
            </a:fld>
            <a:endParaRPr lang="zh-CN" altLang="en-US" dirty="0"/>
          </a:p>
        </p:txBody>
      </p:sp>
    </p:spTree>
    <p:extLst>
      <p:ext uri="{BB962C8B-B14F-4D97-AF65-F5344CB8AC3E}">
        <p14:creationId xmlns:p14="http://schemas.microsoft.com/office/powerpoint/2010/main" val="2361478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47</a:t>
            </a:fld>
            <a:endParaRPr lang="zh-CN" altLang="en-US" dirty="0"/>
          </a:p>
        </p:txBody>
      </p:sp>
    </p:spTree>
    <p:extLst>
      <p:ext uri="{BB962C8B-B14F-4D97-AF65-F5344CB8AC3E}">
        <p14:creationId xmlns:p14="http://schemas.microsoft.com/office/powerpoint/2010/main" val="2029659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48</a:t>
            </a:fld>
            <a:endParaRPr lang="zh-CN" altLang="en-US" dirty="0"/>
          </a:p>
        </p:txBody>
      </p:sp>
    </p:spTree>
    <p:extLst>
      <p:ext uri="{BB962C8B-B14F-4D97-AF65-F5344CB8AC3E}">
        <p14:creationId xmlns:p14="http://schemas.microsoft.com/office/powerpoint/2010/main" val="1055172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49</a:t>
            </a:fld>
            <a:endParaRPr lang="zh-CN" altLang="en-US" dirty="0"/>
          </a:p>
        </p:txBody>
      </p:sp>
    </p:spTree>
    <p:extLst>
      <p:ext uri="{BB962C8B-B14F-4D97-AF65-F5344CB8AC3E}">
        <p14:creationId xmlns:p14="http://schemas.microsoft.com/office/powerpoint/2010/main" val="2947672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缺少延森不等式的</a:t>
            </a:r>
            <a:r>
              <a:rPr lang="en-US" altLang="zh-CN" dirty="0"/>
              <a:t>review</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50</a:t>
            </a:fld>
            <a:endParaRPr lang="zh-CN" altLang="en-US" dirty="0"/>
          </a:p>
        </p:txBody>
      </p:sp>
    </p:spTree>
    <p:extLst>
      <p:ext uri="{BB962C8B-B14F-4D97-AF65-F5344CB8AC3E}">
        <p14:creationId xmlns:p14="http://schemas.microsoft.com/office/powerpoint/2010/main" val="85349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51</a:t>
            </a:fld>
            <a:endParaRPr lang="zh-CN" altLang="en-US" dirty="0"/>
          </a:p>
        </p:txBody>
      </p:sp>
    </p:spTree>
    <p:extLst>
      <p:ext uri="{BB962C8B-B14F-4D97-AF65-F5344CB8AC3E}">
        <p14:creationId xmlns:p14="http://schemas.microsoft.com/office/powerpoint/2010/main" val="243551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a:t>
            </a:fld>
            <a:endParaRPr lang="zh-CN" altLang="en-US" dirty="0"/>
          </a:p>
        </p:txBody>
      </p:sp>
    </p:spTree>
    <p:extLst>
      <p:ext uri="{BB962C8B-B14F-4D97-AF65-F5344CB8AC3E}">
        <p14:creationId xmlns:p14="http://schemas.microsoft.com/office/powerpoint/2010/main" val="2638049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52</a:t>
            </a:fld>
            <a:endParaRPr lang="zh-CN" altLang="en-US" dirty="0"/>
          </a:p>
        </p:txBody>
      </p:sp>
    </p:spTree>
    <p:extLst>
      <p:ext uri="{BB962C8B-B14F-4D97-AF65-F5344CB8AC3E}">
        <p14:creationId xmlns:p14="http://schemas.microsoft.com/office/powerpoint/2010/main" val="3347545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53</a:t>
            </a:fld>
            <a:endParaRPr lang="zh-CN" altLang="en-US" dirty="0"/>
          </a:p>
        </p:txBody>
      </p:sp>
    </p:spTree>
    <p:extLst>
      <p:ext uri="{BB962C8B-B14F-4D97-AF65-F5344CB8AC3E}">
        <p14:creationId xmlns:p14="http://schemas.microsoft.com/office/powerpoint/2010/main" val="1222826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54</a:t>
            </a:fld>
            <a:endParaRPr lang="zh-CN" altLang="en-US" dirty="0"/>
          </a:p>
        </p:txBody>
      </p:sp>
    </p:spTree>
    <p:extLst>
      <p:ext uri="{BB962C8B-B14F-4D97-AF65-F5344CB8AC3E}">
        <p14:creationId xmlns:p14="http://schemas.microsoft.com/office/powerpoint/2010/main" val="1638720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55</a:t>
            </a:fld>
            <a:endParaRPr lang="zh-CN" altLang="en-US" dirty="0"/>
          </a:p>
        </p:txBody>
      </p:sp>
    </p:spTree>
    <p:extLst>
      <p:ext uri="{BB962C8B-B14F-4D97-AF65-F5344CB8AC3E}">
        <p14:creationId xmlns:p14="http://schemas.microsoft.com/office/powerpoint/2010/main" val="26854630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57</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76</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77</a:t>
            </a:fld>
            <a:endParaRPr lang="zh-CN" altLang="en-US" dirty="0"/>
          </a:p>
        </p:txBody>
      </p:sp>
    </p:spTree>
    <p:extLst>
      <p:ext uri="{BB962C8B-B14F-4D97-AF65-F5344CB8AC3E}">
        <p14:creationId xmlns:p14="http://schemas.microsoft.com/office/powerpoint/2010/main" val="1986471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78</a:t>
            </a:fld>
            <a:endParaRPr lang="zh-CN" altLang="en-US" dirty="0"/>
          </a:p>
        </p:txBody>
      </p:sp>
    </p:spTree>
    <p:extLst>
      <p:ext uri="{BB962C8B-B14F-4D97-AF65-F5344CB8AC3E}">
        <p14:creationId xmlns:p14="http://schemas.microsoft.com/office/powerpoint/2010/main" val="23171728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79</a:t>
            </a:fld>
            <a:endParaRPr lang="zh-CN" altLang="en-US" dirty="0"/>
          </a:p>
        </p:txBody>
      </p:sp>
    </p:spTree>
    <p:extLst>
      <p:ext uri="{BB962C8B-B14F-4D97-AF65-F5344CB8AC3E}">
        <p14:creationId xmlns:p14="http://schemas.microsoft.com/office/powerpoint/2010/main" val="3167988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80</a:t>
            </a:fld>
            <a:endParaRPr lang="zh-CN" altLang="en-US" dirty="0"/>
          </a:p>
        </p:txBody>
      </p:sp>
    </p:spTree>
    <p:extLst>
      <p:ext uri="{BB962C8B-B14F-4D97-AF65-F5344CB8AC3E}">
        <p14:creationId xmlns:p14="http://schemas.microsoft.com/office/powerpoint/2010/main" val="642929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a:t>
            </a:fld>
            <a:endParaRPr lang="zh-CN" altLang="en-US" dirty="0"/>
          </a:p>
        </p:txBody>
      </p:sp>
    </p:spTree>
    <p:extLst>
      <p:ext uri="{BB962C8B-B14F-4D97-AF65-F5344CB8AC3E}">
        <p14:creationId xmlns:p14="http://schemas.microsoft.com/office/powerpoint/2010/main" val="2542672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81</a:t>
            </a:fld>
            <a:endParaRPr lang="zh-CN" altLang="en-US" dirty="0"/>
          </a:p>
        </p:txBody>
      </p:sp>
    </p:spTree>
    <p:extLst>
      <p:ext uri="{BB962C8B-B14F-4D97-AF65-F5344CB8AC3E}">
        <p14:creationId xmlns:p14="http://schemas.microsoft.com/office/powerpoint/2010/main" val="3587262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82</a:t>
            </a:fld>
            <a:endParaRPr lang="zh-CN" altLang="en-US" dirty="0"/>
          </a:p>
        </p:txBody>
      </p:sp>
    </p:spTree>
    <p:extLst>
      <p:ext uri="{BB962C8B-B14F-4D97-AF65-F5344CB8AC3E}">
        <p14:creationId xmlns:p14="http://schemas.microsoft.com/office/powerpoint/2010/main" val="34796469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83</a:t>
            </a:fld>
            <a:endParaRPr lang="zh-CN" altLang="en-US" dirty="0"/>
          </a:p>
        </p:txBody>
      </p:sp>
    </p:spTree>
    <p:extLst>
      <p:ext uri="{BB962C8B-B14F-4D97-AF65-F5344CB8AC3E}">
        <p14:creationId xmlns:p14="http://schemas.microsoft.com/office/powerpoint/2010/main" val="17652497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84</a:t>
            </a:fld>
            <a:endParaRPr lang="zh-CN" altLang="en-US" dirty="0"/>
          </a:p>
        </p:txBody>
      </p:sp>
    </p:spTree>
    <p:extLst>
      <p:ext uri="{BB962C8B-B14F-4D97-AF65-F5344CB8AC3E}">
        <p14:creationId xmlns:p14="http://schemas.microsoft.com/office/powerpoint/2010/main" val="1557808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85</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86</a:t>
            </a:fld>
            <a:endParaRPr lang="zh-CN" altLang="en-US" dirty="0"/>
          </a:p>
        </p:txBody>
      </p:sp>
    </p:spTree>
    <p:extLst>
      <p:ext uri="{BB962C8B-B14F-4D97-AF65-F5344CB8AC3E}">
        <p14:creationId xmlns:p14="http://schemas.microsoft.com/office/powerpoint/2010/main" val="4229942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87</a:t>
            </a:fld>
            <a:endParaRPr lang="zh-CN" altLang="en-US" dirty="0"/>
          </a:p>
        </p:txBody>
      </p:sp>
    </p:spTree>
    <p:extLst>
      <p:ext uri="{BB962C8B-B14F-4D97-AF65-F5344CB8AC3E}">
        <p14:creationId xmlns:p14="http://schemas.microsoft.com/office/powerpoint/2010/main" val="19864719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88</a:t>
            </a:fld>
            <a:endParaRPr lang="zh-CN" altLang="en-US" dirty="0"/>
          </a:p>
        </p:txBody>
      </p:sp>
    </p:spTree>
    <p:extLst>
      <p:ext uri="{BB962C8B-B14F-4D97-AF65-F5344CB8AC3E}">
        <p14:creationId xmlns:p14="http://schemas.microsoft.com/office/powerpoint/2010/main" val="596292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89</a:t>
            </a:fld>
            <a:endParaRPr lang="zh-CN" altLang="en-US" dirty="0"/>
          </a:p>
        </p:txBody>
      </p:sp>
    </p:spTree>
    <p:extLst>
      <p:ext uri="{BB962C8B-B14F-4D97-AF65-F5344CB8AC3E}">
        <p14:creationId xmlns:p14="http://schemas.microsoft.com/office/powerpoint/2010/main" val="12522766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90</a:t>
            </a:fld>
            <a:endParaRPr lang="zh-CN" altLang="en-US" dirty="0"/>
          </a:p>
        </p:txBody>
      </p:sp>
    </p:spTree>
    <p:extLst>
      <p:ext uri="{BB962C8B-B14F-4D97-AF65-F5344CB8AC3E}">
        <p14:creationId xmlns:p14="http://schemas.microsoft.com/office/powerpoint/2010/main" val="310235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91</a:t>
            </a:fld>
            <a:endParaRPr lang="zh-CN" altLang="en-US" dirty="0"/>
          </a:p>
        </p:txBody>
      </p:sp>
    </p:spTree>
    <p:extLst>
      <p:ext uri="{BB962C8B-B14F-4D97-AF65-F5344CB8AC3E}">
        <p14:creationId xmlns:p14="http://schemas.microsoft.com/office/powerpoint/2010/main" val="22111278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92</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93</a:t>
            </a:fld>
            <a:endParaRPr lang="zh-CN" altLang="en-US" dirty="0"/>
          </a:p>
        </p:txBody>
      </p:sp>
    </p:spTree>
    <p:extLst>
      <p:ext uri="{BB962C8B-B14F-4D97-AF65-F5344CB8AC3E}">
        <p14:creationId xmlns:p14="http://schemas.microsoft.com/office/powerpoint/2010/main" val="29438699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Pretraining consists of learning a stack of restricted Boltzmann machines (RBMs), each having only one layer of feature detectors. The learned feature activations of one RBM are used as the ‘‘data’’ for training the next RBM in the stack. After the pretraining, the RBMs are ‘‘unrolled’’ to create a deep autoencoder, which is then fine-tuned using backpropagation of error derivatives.</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94</a:t>
            </a:fld>
            <a:endParaRPr lang="zh-CN" altLang="en-US" dirty="0"/>
          </a:p>
        </p:txBody>
      </p:sp>
    </p:spTree>
    <p:extLst>
      <p:ext uri="{BB962C8B-B14F-4D97-AF65-F5344CB8AC3E}">
        <p14:creationId xmlns:p14="http://schemas.microsoft.com/office/powerpoint/2010/main" val="38101016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95</a:t>
            </a:fld>
            <a:endParaRPr lang="zh-CN" altLang="en-US" dirty="0"/>
          </a:p>
        </p:txBody>
      </p:sp>
    </p:spTree>
    <p:extLst>
      <p:ext uri="{BB962C8B-B14F-4D97-AF65-F5344CB8AC3E}">
        <p14:creationId xmlns:p14="http://schemas.microsoft.com/office/powerpoint/2010/main" val="21436685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96</a:t>
            </a:fld>
            <a:endParaRPr lang="zh-CN" altLang="en-US" dirty="0"/>
          </a:p>
        </p:txBody>
      </p:sp>
    </p:spTree>
    <p:extLst>
      <p:ext uri="{BB962C8B-B14F-4D97-AF65-F5344CB8AC3E}">
        <p14:creationId xmlns:p14="http://schemas.microsoft.com/office/powerpoint/2010/main" val="25555617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Pretraining consists of learning a stack of restricted Boltzmann machines (RBMs), each having only one layer of feature detectors. The learned feature activations of one RBM are used as the ‘‘data’’ for training the next RBM in the stack. After the pretraining, the RBMs are ‘‘unrolled’’ to create a deep autoencoder, which is then fine-tuned using backpropagation of error derivatives.</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97</a:t>
            </a:fld>
            <a:endParaRPr lang="zh-CN" altLang="en-US" dirty="0"/>
          </a:p>
        </p:txBody>
      </p:sp>
    </p:spTree>
    <p:extLst>
      <p:ext uri="{BB962C8B-B14F-4D97-AF65-F5344CB8AC3E}">
        <p14:creationId xmlns:p14="http://schemas.microsoft.com/office/powerpoint/2010/main" val="38101016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98</a:t>
            </a:fld>
            <a:endParaRPr lang="zh-CN" altLang="en-US" dirty="0"/>
          </a:p>
        </p:txBody>
      </p:sp>
    </p:spTree>
    <p:extLst>
      <p:ext uri="{BB962C8B-B14F-4D97-AF65-F5344CB8AC3E}">
        <p14:creationId xmlns:p14="http://schemas.microsoft.com/office/powerpoint/2010/main" val="19864719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99</a:t>
            </a:fld>
            <a:endParaRPr lang="zh-CN" altLang="en-US" dirty="0"/>
          </a:p>
        </p:txBody>
      </p:sp>
    </p:spTree>
    <p:extLst>
      <p:ext uri="{BB962C8B-B14F-4D97-AF65-F5344CB8AC3E}">
        <p14:creationId xmlns:p14="http://schemas.microsoft.com/office/powerpoint/2010/main" val="4267498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100</a:t>
            </a:fld>
            <a:endParaRPr lang="zh-CN" altLang="en-US" dirty="0"/>
          </a:p>
        </p:txBody>
      </p:sp>
    </p:spTree>
    <p:extLst>
      <p:ext uri="{BB962C8B-B14F-4D97-AF65-F5344CB8AC3E}">
        <p14:creationId xmlns:p14="http://schemas.microsoft.com/office/powerpoint/2010/main" val="337685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10</a:t>
            </a:fld>
            <a:endParaRPr lang="zh-CN" altLang="en-US" dirty="0"/>
          </a:p>
        </p:txBody>
      </p:sp>
    </p:spTree>
    <p:extLst>
      <p:ext uri="{BB962C8B-B14F-4D97-AF65-F5344CB8AC3E}">
        <p14:creationId xmlns:p14="http://schemas.microsoft.com/office/powerpoint/2010/main" val="26257173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101</a:t>
            </a:fld>
            <a:endParaRPr lang="zh-CN" altLang="en-US" dirty="0"/>
          </a:p>
        </p:txBody>
      </p:sp>
    </p:spTree>
    <p:extLst>
      <p:ext uri="{BB962C8B-B14F-4D97-AF65-F5344CB8AC3E}">
        <p14:creationId xmlns:p14="http://schemas.microsoft.com/office/powerpoint/2010/main" val="22815622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102</a:t>
            </a:fld>
            <a:endParaRPr lang="zh-CN" altLang="en-US" dirty="0"/>
          </a:p>
        </p:txBody>
      </p:sp>
    </p:spTree>
    <p:extLst>
      <p:ext uri="{BB962C8B-B14F-4D97-AF65-F5344CB8AC3E}">
        <p14:creationId xmlns:p14="http://schemas.microsoft.com/office/powerpoint/2010/main" val="1462968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制作感谢页（伯禹</a:t>
            </a:r>
            <a:r>
              <a:rPr kumimoji="1" lang="en-US" altLang="zh-CN" dirty="0"/>
              <a:t>logo+</a:t>
            </a:r>
            <a:r>
              <a:rPr kumimoji="1" lang="zh-CN" altLang="en-US" dirty="0"/>
              <a:t>打造</a:t>
            </a:r>
            <a:r>
              <a:rPr kumimoji="1" lang="en-US" altLang="zh-CN" dirty="0"/>
              <a:t>AI</a:t>
            </a:r>
            <a:r>
              <a:rPr kumimoji="1" lang="zh-CN" altLang="en-US" dirty="0"/>
              <a:t>领域的黄埔军校）</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104</a:t>
            </a:fld>
            <a:endParaRPr lang="zh-CN" altLang="en-US" dirty="0"/>
          </a:p>
        </p:txBody>
      </p:sp>
    </p:spTree>
    <p:extLst>
      <p:ext uri="{BB962C8B-B14F-4D97-AF65-F5344CB8AC3E}">
        <p14:creationId xmlns:p14="http://schemas.microsoft.com/office/powerpoint/2010/main" val="3267782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11</a:t>
            </a:fld>
            <a:endParaRPr lang="zh-CN" altLang="en-US" dirty="0"/>
          </a:p>
        </p:txBody>
      </p:sp>
    </p:spTree>
    <p:extLst>
      <p:ext uri="{BB962C8B-B14F-4D97-AF65-F5344CB8AC3E}">
        <p14:creationId xmlns:p14="http://schemas.microsoft.com/office/powerpoint/2010/main" val="15833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2023/7/10</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2023/7/10</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2023/7/10</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5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image" Target="../media/image1602.png"/></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0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21.png"/><Relationship Id="rId5" Type="http://schemas.openxmlformats.org/officeDocument/2006/relationships/image" Target="../media/image13.png"/><Relationship Id="rId9" Type="http://schemas.openxmlformats.org/officeDocument/2006/relationships/image" Target="../media/image14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40.png"/></Relationships>
</file>

<file path=ppt/slides/_rels/slide25.xml.rels><?xml version="1.0" encoding="UTF-8" standalone="yes"?>
<Relationships xmlns="http://schemas.openxmlformats.org/package/2006/relationships"><Relationship Id="rId18" Type="http://schemas.openxmlformats.org/officeDocument/2006/relationships/image" Target="../media/image22.png"/><Relationship Id="rId3" Type="http://schemas.openxmlformats.org/officeDocument/2006/relationships/image" Target="../media/image18.png"/><Relationship Id="rId12" Type="http://schemas.openxmlformats.org/officeDocument/2006/relationships/image" Target="../media/image29.png"/><Relationship Id="rId17" Type="http://schemas.openxmlformats.org/officeDocument/2006/relationships/image" Target="../media/image210.png"/><Relationship Id="rId2" Type="http://schemas.openxmlformats.org/officeDocument/2006/relationships/notesSlide" Target="../notesSlides/notesSlide23.xml"/><Relationship Id="rId16" Type="http://schemas.openxmlformats.org/officeDocument/2006/relationships/image" Target="../media/image33.png"/><Relationship Id="rId1" Type="http://schemas.openxmlformats.org/officeDocument/2006/relationships/slideLayout" Target="../slideLayouts/slideLayout5.xml"/><Relationship Id="rId15" Type="http://schemas.openxmlformats.org/officeDocument/2006/relationships/image" Target="../media/image32.png"/><Relationship Id="rId1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260.png"/><Relationship Id="rId7"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9" Type="http://schemas.openxmlformats.org/officeDocument/2006/relationships/image" Target="../media/image270.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20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110.png"/><Relationship Id="rId7"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801.png"/><Relationship Id="rId10" Type="http://schemas.openxmlformats.org/officeDocument/2006/relationships/image" Target="../media/image43.png"/><Relationship Id="rId9" Type="http://schemas.openxmlformats.org/officeDocument/2006/relationships/image" Target="../media/image122.png"/></Relationships>
</file>

<file path=ppt/slides/_rels/slide36.xml.rels><?xml version="1.0" encoding="UTF-8" standalone="yes"?>
<Relationships xmlns="http://schemas.openxmlformats.org/package/2006/relationships"><Relationship Id="rId8" Type="http://schemas.openxmlformats.org/officeDocument/2006/relationships/image" Target="../media/image170.png"/><Relationship Id="rId7" Type="http://schemas.openxmlformats.org/officeDocument/2006/relationships/image" Target="../media/image160.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image" Target="../media/image1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182.png"/></Relationships>
</file>

<file path=ppt/slides/_rels/slide38.xml.rels><?xml version="1.0" encoding="UTF-8" standalone="yes"?>
<Relationships xmlns="http://schemas.openxmlformats.org/package/2006/relationships"><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90.png"/><Relationship Id="rId5" Type="http://schemas.openxmlformats.org/officeDocument/2006/relationships/image" Target="../media/image200.png"/></Relationships>
</file>

<file path=ppt/slides/_rels/slide39.xml.rels><?xml version="1.0" encoding="UTF-8" standalone="yes"?>
<Relationships xmlns="http://schemas.openxmlformats.org/package/2006/relationships"><Relationship Id="rId8" Type="http://schemas.openxmlformats.org/officeDocument/2006/relationships/image" Target="../media/image240.png"/><Relationship Id="rId7" Type="http://schemas.openxmlformats.org/officeDocument/2006/relationships/image" Target="../media/image25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2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7"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2700.png"/><Relationship Id="rId5"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310.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481.png"/><Relationship Id="rId5" Type="http://schemas.openxmlformats.org/officeDocument/2006/relationships/image" Target="../media/image901.png"/></Relationships>
</file>

<file path=ppt/slides/_rels/slide48.xml.rels><?xml version="1.0" encoding="UTF-8" standalone="yes"?>
<Relationships xmlns="http://schemas.openxmlformats.org/package/2006/relationships"><Relationship Id="rId7"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1100.png"/></Relationships>
</file>

<file path=ppt/slides/_rels/slide49.xml.rels><?xml version="1.0" encoding="UTF-8" standalone="yes"?>
<Relationships xmlns="http://schemas.openxmlformats.org/package/2006/relationships"><Relationship Id="rId8"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500.png"/><Relationship Id="rId5" Type="http://schemas.openxmlformats.org/officeDocument/2006/relationships/image" Target="../media/image1400.png"/><Relationship Id="rId9" Type="http://schemas.openxmlformats.org/officeDocument/2006/relationships/image" Target="../media/image1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48.xml"/><Relationship Id="rId7" Type="http://schemas.openxmlformats.org/officeDocument/2006/relationships/image" Target="../media/image540.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54.png"/><Relationship Id="rId9"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56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2400.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57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5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image" Target="../media/image124.png"/><Relationship Id="rId7"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80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7" Type="http://schemas.openxmlformats.org/officeDocument/2006/relationships/image" Target="../media/image1800.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1601.png"/><Relationship Id="rId4" Type="http://schemas.openxmlformats.org/officeDocument/2006/relationships/image" Target="../media/image172.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8.bin"/><Relationship Id="rId7"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213.png"/><Relationship Id="rId5" Type="http://schemas.openxmlformats.org/officeDocument/2006/relationships/image" Target="../media/image202.png"/><Relationship Id="rId9" Type="http://schemas.openxmlformats.org/officeDocument/2006/relationships/image" Target="../media/image70.wmf"/></Relationships>
</file>

<file path=ppt/slides/_rels/slide64.xml.rels><?xml version="1.0" encoding="UTF-8" standalone="yes"?>
<Relationships xmlns="http://schemas.openxmlformats.org/package/2006/relationships"><Relationship Id="rId8" Type="http://schemas.openxmlformats.org/officeDocument/2006/relationships/image" Target="../media/image70.wmf"/><Relationship Id="rId7" Type="http://schemas.openxmlformats.org/officeDocument/2006/relationships/oleObject" Target="../embeddings/oleObject9.bin"/><Relationship Id="rId1" Type="http://schemas.openxmlformats.org/officeDocument/2006/relationships/slideLayout" Target="../slideLayouts/slideLayout5.xml"/><Relationship Id="rId6" Type="http://schemas.openxmlformats.org/officeDocument/2006/relationships/image" Target="../media/image2200.png"/><Relationship Id="rId11" Type="http://schemas.openxmlformats.org/officeDocument/2006/relationships/image" Target="../media/image242.png"/><Relationship Id="rId5" Type="http://schemas.openxmlformats.org/officeDocument/2006/relationships/image" Target="../media/image1901.png"/><Relationship Id="rId10" Type="http://schemas.openxmlformats.org/officeDocument/2006/relationships/image" Target="../media/image232.png"/><Relationship Id="rId9" Type="http://schemas.openxmlformats.org/officeDocument/2006/relationships/image" Target="../media/image69.png"/></Relationships>
</file>

<file path=ppt/slides/_rels/slide65.xml.rels><?xml version="1.0" encoding="UTF-8" standalone="yes"?>
<Relationships xmlns="http://schemas.openxmlformats.org/package/2006/relationships"><Relationship Id="rId7" Type="http://schemas.openxmlformats.org/officeDocument/2006/relationships/image" Target="../media/image273.png"/><Relationship Id="rId1" Type="http://schemas.openxmlformats.org/officeDocument/2006/relationships/slideLayout" Target="../slideLayouts/slideLayout5.xml"/><Relationship Id="rId6" Type="http://schemas.openxmlformats.org/officeDocument/2006/relationships/image" Target="../media/image263.png"/><Relationship Id="rId5" Type="http://schemas.openxmlformats.org/officeDocument/2006/relationships/image" Target="../media/image68.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7"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301.png"/><Relationship Id="rId5" Type="http://schemas.openxmlformats.org/officeDocument/2006/relationships/image" Target="../media/image291.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340.png"/></Relationships>
</file>

<file path=ppt/slides/_rels/slide71.xml.rels><?xml version="1.0" encoding="UTF-8" standalone="yes"?>
<Relationships xmlns="http://schemas.openxmlformats.org/package/2006/relationships"><Relationship Id="rId8" Type="http://schemas.openxmlformats.org/officeDocument/2006/relationships/image" Target="../media/image390.png"/><Relationship Id="rId7"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750.png"/><Relationship Id="rId5" Type="http://schemas.openxmlformats.org/officeDocument/2006/relationships/image" Target="../media/image740.png"/><Relationship Id="rId4" Type="http://schemas.openxmlformats.org/officeDocument/2006/relationships/image" Target="../media/image350.png"/><Relationship Id="rId9" Type="http://schemas.openxmlformats.org/officeDocument/2006/relationships/image" Target="../media/image400.png"/></Relationships>
</file>

<file path=ppt/slides/_rels/slide72.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oleObject" Target="../embeddings/oleObject10.bin"/><Relationship Id="rId18" Type="http://schemas.openxmlformats.org/officeDocument/2006/relationships/image" Target="../media/image80.wmf"/><Relationship Id="rId7" Type="http://schemas.openxmlformats.org/officeDocument/2006/relationships/image" Target="../media/image460.png"/><Relationship Id="rId12" Type="http://schemas.openxmlformats.org/officeDocument/2006/relationships/image" Target="../media/image77.png"/><Relationship Id="rId17" Type="http://schemas.openxmlformats.org/officeDocument/2006/relationships/oleObject" Target="../embeddings/oleObject12.bin"/><Relationship Id="rId16" Type="http://schemas.openxmlformats.org/officeDocument/2006/relationships/image" Target="../media/image79.wmf"/><Relationship Id="rId1" Type="http://schemas.openxmlformats.org/officeDocument/2006/relationships/slideLayout" Target="../slideLayouts/slideLayout5.xml"/><Relationship Id="rId6" Type="http://schemas.openxmlformats.org/officeDocument/2006/relationships/image" Target="../media/image450.png"/><Relationship Id="rId11" Type="http://schemas.openxmlformats.org/officeDocument/2006/relationships/image" Target="../media/image82.png"/><Relationship Id="rId5" Type="http://schemas.openxmlformats.org/officeDocument/2006/relationships/image" Target="../media/image80.png"/><Relationship Id="rId15" Type="http://schemas.openxmlformats.org/officeDocument/2006/relationships/oleObject" Target="../embeddings/oleObject11.bin"/><Relationship Id="rId10" Type="http://schemas.openxmlformats.org/officeDocument/2006/relationships/image" Target="../media/image81.png"/><Relationship Id="rId9" Type="http://schemas.openxmlformats.org/officeDocument/2006/relationships/image" Target="../media/image480.png"/><Relationship Id="rId14" Type="http://schemas.openxmlformats.org/officeDocument/2006/relationships/image" Target="../media/image78.wmf"/></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55.xml"/></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media/image720.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82.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83.xml.rels><?xml version="1.0" encoding="UTF-8" standalone="yes"?>
<Relationships xmlns="http://schemas.openxmlformats.org/package/2006/relationships"><Relationship Id="rId7"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media/image94.png"/></Relationships>
</file>

<file path=ppt/slides/_rels/slide8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90.png"/><Relationship Id="rId7"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770.png"/><Relationship Id="rId9" Type="http://schemas.openxmlformats.org/officeDocument/2006/relationships/image" Target="NUL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64.xml"/></Relationships>
</file>

<file path=ppt/slides/_rels/slide86.xml.rels><?xml version="1.0" encoding="UTF-8" standalone="yes"?>
<Relationships xmlns="http://schemas.openxmlformats.org/package/2006/relationships"><Relationship Id="rId7"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image" Target="../media/image620.png"/><Relationship Id="rId5" Type="http://schemas.openxmlformats.org/officeDocument/2006/relationships/image" Target="NULL"/></Relationships>
</file>

<file path=ppt/slides/_rels/slide87.xml.rels><?xml version="1.0" encoding="UTF-8" standalone="yes"?>
<Relationships xmlns="http://schemas.openxmlformats.org/package/2006/relationships"><Relationship Id="rId7"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NULL"/></Relationships>
</file>

<file path=ppt/slides/_rels/slide8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NULL"/><Relationship Id="rId7" Type="http://schemas.openxmlformats.org/officeDocument/2006/relationships/image" Target="../media/image98.png"/><Relationship Id="rId12"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media/image102.png"/><Relationship Id="rId5" Type="http://schemas.openxmlformats.org/officeDocument/2006/relationships/image" Target="NULL"/><Relationship Id="rId10" Type="http://schemas.openxmlformats.org/officeDocument/2006/relationships/image" Target="../media/image101.png"/><Relationship Id="rId9" Type="http://schemas.openxmlformats.org/officeDocument/2006/relationships/image" Target="../media/image10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6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840.png"/></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notesSlide" Target="../notesSlides/notesSlide71.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notesSlide" Target="../notesSlides/notesSlide75.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8" Type="http://schemas.openxmlformats.org/officeDocument/2006/relationships/image" Target="../media/image1001.png"/><Relationship Id="rId3" Type="http://schemas.openxmlformats.org/officeDocument/2006/relationships/image" Target="../media/image107.png"/><Relationship Id="rId7" Type="http://schemas.openxmlformats.org/officeDocument/2006/relationships/image" Target="../media/image902.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36.png"/><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无监督学习</a:t>
            </a:r>
          </a:p>
        </p:txBody>
      </p:sp>
      <p:sp>
        <p:nvSpPr>
          <p:cNvPr id="15" name="文本框 14"/>
          <p:cNvSpPr txBox="1"/>
          <p:nvPr/>
        </p:nvSpPr>
        <p:spPr>
          <a:xfrm>
            <a:off x="2317728" y="5013115"/>
            <a:ext cx="5885155" cy="368300"/>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a:extLst>
              <a:ext uri="{FF2B5EF4-FFF2-40B4-BE49-F238E27FC236}">
                <a16:creationId xmlns:a16="http://schemas.microsoft.com/office/drawing/2014/main" id="{02A218AF-4E0B-46A9-B4FA-11ABC544612C}"/>
              </a:ext>
            </a:extLst>
          </p:cNvPr>
          <p:cNvSpPr txBox="1"/>
          <p:nvPr/>
        </p:nvSpPr>
        <p:spPr>
          <a:xfrm>
            <a:off x="2317728" y="730136"/>
            <a:ext cx="5887365" cy="954107"/>
          </a:xfrm>
          <a:prstGeom prst="rect">
            <a:avLst/>
          </a:prstGeom>
          <a:noFill/>
        </p:spPr>
        <p:txBody>
          <a:bodyPr wrap="square" rtlCol="0">
            <a:spAutoFit/>
          </a:bodyPr>
          <a:lstStyle/>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机器学习</a:t>
            </a:r>
            <a:endPar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第</a:t>
            </a:r>
            <a:r>
              <a:rPr lang="en-US" altLang="zh-CN"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9</a:t>
            </a:r>
            <a:r>
              <a:rPr lang="zh-CN" altLang="en-US" sz="28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节</a:t>
            </a:r>
            <a:endPar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文本框 7">
            <a:extLst>
              <a:ext uri="{FF2B5EF4-FFF2-40B4-BE49-F238E27FC236}">
                <a16:creationId xmlns:a16="http://schemas.microsoft.com/office/drawing/2014/main" id="{461290B1-B0B9-4B1B-9B40-8F86C1E93176}"/>
              </a:ext>
            </a:extLst>
          </p:cNvPr>
          <p:cNvSpPr txBox="1"/>
          <p:nvPr/>
        </p:nvSpPr>
        <p:spPr>
          <a:xfrm>
            <a:off x="2317728" y="1785532"/>
            <a:ext cx="5887365" cy="1785104"/>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涉及知识点：</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fontAlgn="ctr"/>
            <a:r>
              <a:rPr lang="zh-CN" altLang="en-US" dirty="0">
                <a:solidFill>
                  <a:srgbClr val="000000"/>
                </a:solidFill>
                <a:latin typeface="Arial" panose="020B0604020202020204" pitchFamily="34" charset="0"/>
                <a:ea typeface="微软雅黑" panose="020B0503020204020204" pitchFamily="34" charset="-122"/>
              </a:rPr>
              <a:t>无监督学习简介、</a:t>
            </a:r>
            <a:r>
              <a:rPr lang="en-US" altLang="zh-CN" dirty="0">
                <a:solidFill>
                  <a:srgbClr val="000000"/>
                </a:solidFill>
                <a:latin typeface="Arial" panose="020B0604020202020204" pitchFamily="34" charset="0"/>
                <a:ea typeface="微软雅黑" panose="020B0503020204020204" pitchFamily="34" charset="-122"/>
              </a:rPr>
              <a:t>k-means</a:t>
            </a:r>
            <a:r>
              <a:rPr lang="zh-CN" altLang="en-US" dirty="0">
                <a:solidFill>
                  <a:srgbClr val="000000"/>
                </a:solidFill>
                <a:latin typeface="Arial" panose="020B0604020202020204" pitchFamily="34" charset="0"/>
                <a:ea typeface="微软雅黑" panose="020B0503020204020204" pitchFamily="34" charset="-122"/>
              </a:rPr>
              <a:t>聚类、主成分分析、混合高斯模型的</a:t>
            </a:r>
            <a:r>
              <a:rPr lang="en-US" altLang="zh-CN" dirty="0">
                <a:solidFill>
                  <a:srgbClr val="000000"/>
                </a:solidFill>
                <a:latin typeface="Arial" panose="020B0604020202020204" pitchFamily="34" charset="0"/>
                <a:ea typeface="微软雅黑" panose="020B0503020204020204" pitchFamily="34" charset="-122"/>
              </a:rPr>
              <a:t>EM</a:t>
            </a:r>
            <a:r>
              <a:rPr lang="zh-CN" altLang="en-US" dirty="0">
                <a:solidFill>
                  <a:srgbClr val="000000"/>
                </a:solidFill>
                <a:latin typeface="Arial" panose="020B0604020202020204" pitchFamily="34" charset="0"/>
                <a:ea typeface="微软雅黑" panose="020B0503020204020204" pitchFamily="34" charset="-122"/>
              </a:rPr>
              <a:t>算法、一般情况下的</a:t>
            </a:r>
            <a:r>
              <a:rPr lang="en-US" altLang="zh-CN" dirty="0">
                <a:solidFill>
                  <a:srgbClr val="000000"/>
                </a:solidFill>
                <a:latin typeface="Arial" panose="020B0604020202020204" pitchFamily="34" charset="0"/>
                <a:ea typeface="微软雅黑" panose="020B0503020204020204" pitchFamily="34" charset="-122"/>
              </a:rPr>
              <a:t>EM</a:t>
            </a:r>
            <a:r>
              <a:rPr lang="zh-CN" altLang="en-US" dirty="0">
                <a:solidFill>
                  <a:srgbClr val="000000"/>
                </a:solidFill>
                <a:latin typeface="Arial" panose="020B0604020202020204" pitchFamily="34" charset="0"/>
                <a:ea typeface="微软雅黑" panose="020B0503020204020204" pitchFamily="34" charset="-122"/>
              </a:rPr>
              <a:t>算法、</a:t>
            </a:r>
            <a:r>
              <a:rPr lang="zh-CN" altLang="zh-CN" dirty="0">
                <a:solidFill>
                  <a:srgbClr val="000000"/>
                </a:solidFill>
                <a:latin typeface="Arial" panose="020B0604020202020204" pitchFamily="34" charset="0"/>
                <a:ea typeface="微软雅黑" panose="020B0503020204020204" pitchFamily="34" charset="-122"/>
              </a:rPr>
              <a:t>生成对抗网络</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限制玻尔兹曼机简介</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限制玻尔兹曼机学习算法</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深度信念网络</a:t>
            </a:r>
            <a:r>
              <a:rPr lang="zh-CN" altLang="en-US" dirty="0">
                <a:solidFill>
                  <a:srgbClr val="000000"/>
                </a:solidFill>
                <a:latin typeface="Arial" panose="020B0604020202020204" pitchFamily="34" charset="0"/>
                <a:ea typeface="微软雅黑" panose="020B0503020204020204" pitchFamily="34" charset="-122"/>
              </a:rPr>
              <a:t>、</a:t>
            </a:r>
            <a:r>
              <a:rPr lang="zh-CN" altLang="zh-CN" dirty="0">
                <a:solidFill>
                  <a:srgbClr val="000000"/>
                </a:solidFill>
                <a:latin typeface="Arial" panose="020B0604020202020204" pitchFamily="34" charset="0"/>
                <a:ea typeface="微软雅黑" panose="020B0503020204020204" pitchFamily="34" charset="-122"/>
              </a:rPr>
              <a:t>自编码器</a:t>
            </a:r>
            <a:endParaRPr lang="zh-CN" altLang="zh-CN" sz="4400" dirty="0">
              <a:latin typeface="Arial" panose="020B0604020202020204" pitchFamily="34" charset="0"/>
            </a:endParaRPr>
          </a:p>
          <a:p>
            <a:pPr fontAlgn="ctr"/>
            <a:endParaRPr lang="zh-CN" altLang="zh-CN" dirty="0"/>
          </a:p>
        </p:txBody>
      </p:sp>
    </p:spTree>
    <p:extLst>
      <p:ext uri="{BB962C8B-B14F-4D97-AF65-F5344CB8AC3E}">
        <p14:creationId xmlns:p14="http://schemas.microsoft.com/office/powerpoint/2010/main" val="1708745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-means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聚类（</a:t>
            </a:r>
            <a:r>
              <a:rPr lang="en-US" altLang="zh-CN" dirty="0"/>
              <a:t>K-means Clustering</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a:t>
            </a:fld>
            <a:endParaRPr lang="zh-CN" altLang="en-US" dirty="0"/>
          </a:p>
        </p:txBody>
      </p:sp>
      <p:pic>
        <p:nvPicPr>
          <p:cNvPr id="5" name="图片 4">
            <a:extLst>
              <a:ext uri="{FF2B5EF4-FFF2-40B4-BE49-F238E27FC236}">
                <a16:creationId xmlns:a16="http://schemas.microsoft.com/office/drawing/2014/main" id="{AD539732-DCBB-46AC-B057-8E1238B12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2879" y="1670361"/>
            <a:ext cx="4618811" cy="4086287"/>
          </a:xfrm>
          <a:prstGeom prst="rect">
            <a:avLst/>
          </a:prstGeom>
        </p:spPr>
      </p:pic>
    </p:spTree>
    <p:extLst>
      <p:ext uri="{BB962C8B-B14F-4D97-AF65-F5344CB8AC3E}">
        <p14:creationId xmlns:p14="http://schemas.microsoft.com/office/powerpoint/2010/main" val="405729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降噪自编码器（</a:t>
            </a:r>
            <a:r>
              <a:rPr lang="en-US" altLang="zh-CN" dirty="0"/>
              <a:t>Denoising Auto-encoder</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100</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716069" y="3778504"/>
                <a:ext cx="7711861" cy="266834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原本的输入</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部分被破坏，产生损坏的输入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a:latin typeface="Cambria Math" panose="02040503050406030204" pitchFamily="18" charset="0"/>
                                </a:rPr>
                                <m:t>𝒟</m:t>
                              </m:r>
                            </m:sub>
                          </m:sSub>
                          <m:r>
                            <a:rPr lang="zh-CN" altLang="en-US">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a:latin typeface="Cambria Math" panose="02040503050406030204" pitchFamily="18" charset="0"/>
                            </a:rPr>
                            <m:t>|</m:t>
                          </m:r>
                          <m:r>
                            <a:rPr lang="zh-CN" altLang="en-US" i="1">
                              <a:latin typeface="Cambria Math" panose="02040503050406030204" pitchFamily="18" charset="0"/>
                            </a:rPr>
                            <m:t>𝑥</m:t>
                          </m:r>
                        </m:e>
                      </m:d>
                    </m:oMath>
                  </m:oMathPara>
                </a14:m>
                <a:endParaRPr lang="en-US" altLang="zh-CN" dirty="0"/>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损坏的输入</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被映射到隐藏表示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𝜃</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oMath>
                  </m:oMathPara>
                </a14:m>
                <a:endParaRPr lang="en-US" altLang="zh-CN" dirty="0"/>
              </a:p>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a:t>
                </a:r>
                <a14:m>
                  <m:oMath xmlns:m="http://schemas.openxmlformats.org/officeDocument/2006/math">
                    <m:r>
                      <a:rPr lang="en-US" altLang="zh-CN" b="0" i="1" smtClean="0">
                        <a:latin typeface="Cambria Math" panose="02040503050406030204" pitchFamily="18" charset="0"/>
                      </a:rPr>
                      <m:t>𝑧</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中还原数据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𝜃</m:t>
                          </m:r>
                          <m:r>
                            <a:rPr lang="en-US" altLang="zh-CN" i="1" baseline="30000">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zh-CN" dirty="0"/>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716069" y="3778504"/>
                <a:ext cx="7711861" cy="2668341"/>
              </a:xfrm>
              <a:prstGeom prst="rect">
                <a:avLst/>
              </a:prstGeom>
              <a:blipFill>
                <a:blip r:embed="rId5"/>
                <a:stretch>
                  <a:fillRect l="-474" t="-593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CEAEA34F-35A5-492B-A995-157533C2F12D}"/>
              </a:ext>
            </a:extLst>
          </p:cNvPr>
          <p:cNvSpPr/>
          <p:nvPr/>
        </p:nvSpPr>
        <p:spPr>
          <a:xfrm>
            <a:off x="5509604" y="4175178"/>
            <a:ext cx="1598515" cy="338554"/>
          </a:xfrm>
          <a:prstGeom prst="rect">
            <a:avLst/>
          </a:prstGeom>
        </p:spPr>
        <p:txBody>
          <a:bodyPr wrap="none">
            <a:spAutoFit/>
          </a:bodyPr>
          <a:lstStyle/>
          <a:p>
            <a:r>
              <a:rPr lang="zh-CN" altLang="en-US" sz="1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例如：高斯噪声</a:t>
            </a:r>
            <a:endParaRPr lang="zh-CN" altLang="en-US" sz="1600" dirty="0">
              <a:solidFill>
                <a:schemeClr val="accent1"/>
              </a:solidFill>
            </a:endParaRPr>
          </a:p>
        </p:txBody>
      </p:sp>
      <p:pic>
        <p:nvPicPr>
          <p:cNvPr id="8" name="图片 7">
            <a:extLst>
              <a:ext uri="{FF2B5EF4-FFF2-40B4-BE49-F238E27FC236}">
                <a16:creationId xmlns:a16="http://schemas.microsoft.com/office/drawing/2014/main" id="{322C11AA-09B4-4D3E-B361-F2C6B5928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572" y="1381553"/>
            <a:ext cx="7632854" cy="2133785"/>
          </a:xfrm>
          <a:prstGeom prst="rect">
            <a:avLst/>
          </a:prstGeom>
        </p:spPr>
      </p:pic>
    </p:spTree>
    <p:extLst>
      <p:ext uri="{BB962C8B-B14F-4D97-AF65-F5344CB8AC3E}">
        <p14:creationId xmlns:p14="http://schemas.microsoft.com/office/powerpoint/2010/main" val="3161395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堆叠自编码器（</a:t>
            </a:r>
            <a:r>
              <a:rPr lang="en-US" altLang="zh-CN" dirty="0"/>
              <a:t>Stacked Auto-encoder</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101</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563613"/>
                <a:ext cx="4779818" cy="39942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逐层训练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训练第一层使用</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来恢复</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a:t>
                </a:r>
              </a:p>
              <a:p>
                <a:pPr marL="800100" lvl="1" indent="-342900">
                  <a:lnSpc>
                    <a:spcPct val="150000"/>
                  </a:lnSpc>
                  <a:buFont typeface="+mj-lt"/>
                  <a:buAutoNum type="arabicPeriod"/>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训练第二层使用</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恢复</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训练第三层使用</a:t>
                </a:r>
                <a14:m>
                  <m:oMath xmlns:m="http://schemas.openxmlformats.org/officeDocument/2006/math">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𝑧</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3</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恢复</a:t>
                </a:r>
                <a14:m>
                  <m:oMath xmlns:m="http://schemas.openxmlformats.org/officeDocument/2006/math">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𝑧</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563613"/>
                <a:ext cx="4779818" cy="3994267"/>
              </a:xfrm>
              <a:prstGeom prst="rect">
                <a:avLst/>
              </a:prstGeom>
              <a:blipFill>
                <a:blip r:embed="rId5"/>
                <a:stretch>
                  <a:fillRect l="-76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7D5E139-CD17-4CE5-A82B-4E9A2AF443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8242" y="1563613"/>
            <a:ext cx="2314020" cy="4211516"/>
          </a:xfrm>
          <a:prstGeom prst="rect">
            <a:avLst/>
          </a:prstGeom>
        </p:spPr>
      </p:pic>
    </p:spTree>
    <p:extLst>
      <p:ext uri="{BB962C8B-B14F-4D97-AF65-F5344CB8AC3E}">
        <p14:creationId xmlns:p14="http://schemas.microsoft.com/office/powerpoint/2010/main" val="1351511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一些降噪自编码器的例子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102</a:t>
            </a:fld>
            <a:endParaRPr lang="zh-CN" altLang="en-US" dirty="0"/>
          </a:p>
        </p:txBody>
      </p:sp>
      <p:pic>
        <p:nvPicPr>
          <p:cNvPr id="8" name="Picture 4" descr="Image result for denoising autoencoder">
            <a:extLst>
              <a:ext uri="{FF2B5EF4-FFF2-40B4-BE49-F238E27FC236}">
                <a16:creationId xmlns:a16="http://schemas.microsoft.com/office/drawing/2014/main" id="{EC93319E-5C01-474E-A65F-5C2F5DB0D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22" y="4156387"/>
            <a:ext cx="5594582" cy="186486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1178E6C-271D-449D-8635-F879D0F4EAB5}"/>
              </a:ext>
            </a:extLst>
          </p:cNvPr>
          <p:cNvPicPr>
            <a:picLocks noChangeAspect="1"/>
          </p:cNvPicPr>
          <p:nvPr/>
        </p:nvPicPr>
        <p:blipFill>
          <a:blip r:embed="rId4"/>
          <a:stretch>
            <a:fillRect/>
          </a:stretch>
        </p:blipFill>
        <p:spPr>
          <a:xfrm>
            <a:off x="1854222" y="1991153"/>
            <a:ext cx="5611077" cy="1863301"/>
          </a:xfrm>
          <a:prstGeom prst="rect">
            <a:avLst/>
          </a:prstGeom>
        </p:spPr>
      </p:pic>
      <p:sp>
        <p:nvSpPr>
          <p:cNvPr id="10" name="文本框 9">
            <a:extLst>
              <a:ext uri="{FF2B5EF4-FFF2-40B4-BE49-F238E27FC236}">
                <a16:creationId xmlns:a16="http://schemas.microsoft.com/office/drawing/2014/main" id="{997C6475-FCA6-4F23-954D-010A9CFD8683}"/>
              </a:ext>
            </a:extLst>
          </p:cNvPr>
          <p:cNvSpPr txBox="1"/>
          <p:nvPr/>
        </p:nvSpPr>
        <p:spPr>
          <a:xfrm>
            <a:off x="2387739" y="1534333"/>
            <a:ext cx="939681" cy="400110"/>
          </a:xfrm>
          <a:prstGeom prst="rect">
            <a:avLst/>
          </a:prstGeom>
          <a:noFill/>
        </p:spPr>
        <p:txBody>
          <a:bodyPr wrap="non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源图片</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文本框 10">
            <a:extLst>
              <a:ext uri="{FF2B5EF4-FFF2-40B4-BE49-F238E27FC236}">
                <a16:creationId xmlns:a16="http://schemas.microsoft.com/office/drawing/2014/main" id="{47780BF8-35BA-40E3-9A5D-AF977BDE0F39}"/>
              </a:ext>
            </a:extLst>
          </p:cNvPr>
          <p:cNvSpPr txBox="1"/>
          <p:nvPr/>
        </p:nvSpPr>
        <p:spPr>
          <a:xfrm>
            <a:off x="4221178" y="1534333"/>
            <a:ext cx="939681" cy="400110"/>
          </a:xfrm>
          <a:prstGeom prst="rect">
            <a:avLst/>
          </a:prstGeom>
          <a:noFill/>
        </p:spPr>
        <p:txBody>
          <a:bodyPr wrap="non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损坏后</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文本框 11">
            <a:extLst>
              <a:ext uri="{FF2B5EF4-FFF2-40B4-BE49-F238E27FC236}">
                <a16:creationId xmlns:a16="http://schemas.microsoft.com/office/drawing/2014/main" id="{2E0721F0-2992-475A-9B14-8DA6906E64A5}"/>
              </a:ext>
            </a:extLst>
          </p:cNvPr>
          <p:cNvSpPr txBox="1"/>
          <p:nvPr/>
        </p:nvSpPr>
        <p:spPr>
          <a:xfrm>
            <a:off x="6214296" y="1534333"/>
            <a:ext cx="688009" cy="400110"/>
          </a:xfrm>
          <a:prstGeom prst="rect">
            <a:avLst/>
          </a:prstGeom>
          <a:noFill/>
        </p:spPr>
        <p:txBody>
          <a:bodyPr wrap="non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恢复</a:t>
            </a:r>
            <a:endParaRPr 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556321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1D0FAAA-00CD-4A03-88A3-2D3F7F56339F}"/>
              </a:ext>
            </a:extLst>
          </p:cNvPr>
          <p:cNvSpPr>
            <a:spLocks noGrp="1"/>
          </p:cNvSpPr>
          <p:nvPr>
            <p:ph type="sldNum" sz="quarter" idx="12"/>
          </p:nvPr>
        </p:nvSpPr>
        <p:spPr/>
        <p:txBody>
          <a:bodyPr/>
          <a:lstStyle/>
          <a:p>
            <a:fld id="{5DD3DB80-B894-403A-B48E-6FDC1A72010E}" type="slidenum">
              <a:rPr lang="zh-CN" altLang="en-US" smtClean="0"/>
              <a:t>103</a:t>
            </a:fld>
            <a:endParaRPr lang="zh-CN" altLang="en-US" dirty="0"/>
          </a:p>
        </p:txBody>
      </p:sp>
      <p:sp>
        <p:nvSpPr>
          <p:cNvPr id="4" name="标题 3">
            <a:extLst>
              <a:ext uri="{FF2B5EF4-FFF2-40B4-BE49-F238E27FC236}">
                <a16:creationId xmlns:a16="http://schemas.microsoft.com/office/drawing/2014/main" id="{A4E9610B-8264-40AD-A400-5F78F626AB74}"/>
              </a:ext>
            </a:extLst>
          </p:cNvPr>
          <p:cNvSpPr>
            <a:spLocks noGrp="1"/>
          </p:cNvSpPr>
          <p:nvPr>
            <p:ph type="title"/>
          </p:nvPr>
        </p:nvSpPr>
        <p:spPr/>
        <p:txBody>
          <a:bodyPr/>
          <a:lstStyle/>
          <a:p>
            <a:r>
              <a:rPr lang="zh-CN" altLang="en-US" dirty="0"/>
              <a:t>总结深度无监督学习</a:t>
            </a:r>
          </a:p>
        </p:txBody>
      </p:sp>
      <p:sp>
        <p:nvSpPr>
          <p:cNvPr id="5" name="内容占位符 4">
            <a:extLst>
              <a:ext uri="{FF2B5EF4-FFF2-40B4-BE49-F238E27FC236}">
                <a16:creationId xmlns:a16="http://schemas.microsoft.com/office/drawing/2014/main" id="{8C58C31F-E56A-4E16-8D1E-70E438C654C8}"/>
              </a:ext>
            </a:extLst>
          </p:cNvPr>
          <p:cNvSpPr>
            <a:spLocks noGrp="1"/>
          </p:cNvSpPr>
          <p:nvPr>
            <p:ph sz="quarter" idx="13"/>
          </p:nvPr>
        </p:nvSpPr>
        <p:spPr>
          <a:xfrm>
            <a:off x="502444" y="1266668"/>
            <a:ext cx="8137922" cy="4973795"/>
          </a:xfrm>
        </p:spPr>
        <p:txBody>
          <a:bodyPr>
            <a:normAutofit/>
          </a:bodyPr>
          <a:lstStyle/>
          <a:p>
            <a:r>
              <a:rPr lang="zh-CN" altLang="en-US" sz="2000" dirty="0"/>
              <a:t>借助深度神经网络的普适逼近性质，深度无监督学习模型可以建模任意数据分布</a:t>
            </a:r>
            <a:endParaRPr lang="en-US" altLang="zh-CN" sz="2000" dirty="0"/>
          </a:p>
          <a:p>
            <a:pPr lvl="1"/>
            <a:r>
              <a:rPr lang="zh-CN" altLang="en-US" sz="1800" dirty="0"/>
              <a:t>但需要以黑盒模型建立</a:t>
            </a:r>
            <a:r>
              <a:rPr lang="en-US" altLang="zh-CN" sz="1800" dirty="0"/>
              <a:t>non-explicit distribution density</a:t>
            </a:r>
          </a:p>
          <a:p>
            <a:endParaRPr lang="en-US" altLang="zh-CN" sz="2000" dirty="0"/>
          </a:p>
          <a:p>
            <a:r>
              <a:rPr lang="zh-CN" altLang="en-US" sz="2000" dirty="0"/>
              <a:t>一旦要给出</a:t>
            </a:r>
            <a:r>
              <a:rPr lang="en-US" altLang="zh-CN" sz="2000" dirty="0"/>
              <a:t>explicit distribution density</a:t>
            </a:r>
            <a:r>
              <a:rPr lang="zh-CN" altLang="en-US" sz="2000" dirty="0"/>
              <a:t>，那就得提前定好</a:t>
            </a:r>
            <a:r>
              <a:rPr lang="en-US" altLang="zh-CN" sz="2000" dirty="0"/>
              <a:t>distribution family</a:t>
            </a:r>
            <a:r>
              <a:rPr lang="zh-CN" altLang="en-US" sz="2000" dirty="0"/>
              <a:t>（例如高斯）然后用神经网络去拟合分布的参数</a:t>
            </a:r>
            <a:endParaRPr lang="en-US" altLang="zh-CN" sz="2000" dirty="0"/>
          </a:p>
          <a:p>
            <a:pPr lvl="1"/>
            <a:r>
              <a:rPr lang="zh-CN" altLang="en-US" sz="1800" dirty="0"/>
              <a:t>这样做很可能拟合并不到位</a:t>
            </a:r>
            <a:endParaRPr lang="en-US" altLang="zh-CN" sz="1800" dirty="0"/>
          </a:p>
          <a:p>
            <a:pPr lvl="1"/>
            <a:endParaRPr lang="en-US" altLang="zh-CN" sz="1800" dirty="0"/>
          </a:p>
          <a:p>
            <a:r>
              <a:rPr lang="en-US" altLang="zh-CN" sz="2000" dirty="0"/>
              <a:t>GAN</a:t>
            </a:r>
            <a:r>
              <a:rPr lang="zh-CN" altLang="en-US" sz="2000" dirty="0"/>
              <a:t>、</a:t>
            </a:r>
            <a:r>
              <a:rPr lang="en-US" altLang="zh-CN" sz="2000" dirty="0"/>
              <a:t>RBM</a:t>
            </a:r>
            <a:r>
              <a:rPr lang="zh-CN" altLang="en-US" sz="2000" dirty="0"/>
              <a:t>、</a:t>
            </a:r>
            <a:r>
              <a:rPr lang="en-US" altLang="zh-CN" sz="2000" dirty="0"/>
              <a:t>VAE</a:t>
            </a:r>
            <a:r>
              <a:rPr lang="zh-CN" altLang="en-US" sz="2000" dirty="0"/>
              <a:t>都是建立</a:t>
            </a:r>
            <a:r>
              <a:rPr lang="en-US" altLang="zh-CN" sz="2000" dirty="0"/>
              <a:t>non-explicit distribution density</a:t>
            </a:r>
          </a:p>
          <a:p>
            <a:pPr lvl="1"/>
            <a:r>
              <a:rPr lang="zh-CN" altLang="en-US" sz="1800" dirty="0"/>
              <a:t>给定中间（噪音）变量</a:t>
            </a:r>
            <a:r>
              <a:rPr lang="en-US" altLang="zh-CN" sz="1800" dirty="0"/>
              <a:t>z</a:t>
            </a:r>
            <a:r>
              <a:rPr lang="zh-CN" altLang="en-US" sz="1800" dirty="0"/>
              <a:t>，经过神经网络映射输出数据实例</a:t>
            </a:r>
            <a:endParaRPr lang="en-US" altLang="zh-CN" sz="1800" dirty="0"/>
          </a:p>
          <a:p>
            <a:endParaRPr lang="en-US" altLang="zh-CN" sz="2000" dirty="0"/>
          </a:p>
          <a:p>
            <a:r>
              <a:rPr lang="zh-CN" altLang="en-US" sz="2000" dirty="0"/>
              <a:t>深度无监督学习包含自监督学习（</a:t>
            </a:r>
            <a:r>
              <a:rPr lang="en-US" altLang="zh-CN" sz="2000"/>
              <a:t>Self-supervised Learning</a:t>
            </a:r>
            <a:r>
              <a:rPr lang="zh-CN" altLang="en-US" sz="2000" dirty="0"/>
              <a:t>）</a:t>
            </a:r>
            <a:endParaRPr lang="en-US" altLang="zh-CN" sz="2000" dirty="0"/>
          </a:p>
          <a:p>
            <a:pPr lvl="1"/>
            <a:r>
              <a:rPr lang="en-US" altLang="zh-CN" sz="1800" dirty="0"/>
              <a:t>Word embedding, node embedding, language modeling…</a:t>
            </a:r>
          </a:p>
          <a:p>
            <a:pPr lvl="1"/>
            <a:r>
              <a:rPr lang="zh-CN" altLang="en-US" sz="1800" dirty="0"/>
              <a:t>无监督学习模型预训练 </a:t>
            </a:r>
            <a:r>
              <a:rPr lang="en-US" altLang="zh-CN" sz="1800" dirty="0"/>
              <a:t>+ </a:t>
            </a:r>
            <a:r>
              <a:rPr lang="zh-CN" altLang="en-US" sz="1800" dirty="0"/>
              <a:t>在具体预测任务上做</a:t>
            </a:r>
            <a:r>
              <a:rPr lang="en-US" altLang="zh-CN" sz="1800" dirty="0"/>
              <a:t>fine tuning</a:t>
            </a:r>
            <a:endParaRPr lang="zh-CN" altLang="en-US" sz="1800" dirty="0"/>
          </a:p>
        </p:txBody>
      </p:sp>
    </p:spTree>
    <p:extLst>
      <p:ext uri="{BB962C8B-B14F-4D97-AF65-F5344CB8AC3E}">
        <p14:creationId xmlns:p14="http://schemas.microsoft.com/office/powerpoint/2010/main" val="1649398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Tree>
    <p:extLst>
      <p:ext uri="{BB962C8B-B14F-4D97-AF65-F5344CB8AC3E}">
        <p14:creationId xmlns:p14="http://schemas.microsoft.com/office/powerpoint/2010/main" val="977682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-means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聚类（</a:t>
            </a:r>
            <a:r>
              <a:rPr lang="en-US" altLang="zh-CN" dirty="0"/>
              <a:t>K-means Clustering</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11</a:t>
            </a:fld>
            <a:endParaRPr lang="zh-CN" altLang="en-US" dirty="0"/>
          </a:p>
        </p:txBody>
      </p:sp>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619580" cy="532259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提供所需簇（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cluster</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）的数量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随机选择</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个实例作为</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种子节点，即作为</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每个簇的质心（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centroid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迭代以下步骤</a:t>
            </a:r>
          </a:p>
          <a:p>
            <a:pPr lvl="1">
              <a:lnSpc>
                <a:spcPct val="150000"/>
              </a:lnSpc>
            </a:pP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将每个实例</a:t>
            </a:r>
            <a:r>
              <a:rPr lang="zh-CN" altLang="en-US">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分配给最近质心相关联的</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簇</a:t>
            </a:r>
          </a:p>
          <a:p>
            <a:pPr lvl="1">
              <a:lnSpc>
                <a:spcPct val="150000"/>
              </a:lnSpc>
            </a:pP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重新估计每个簇的质心</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当聚类收敛时停止</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或者在经过固定次数的迭代之后</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 name="页脚占位符 1">
            <a:extLst>
              <a:ext uri="{FF2B5EF4-FFF2-40B4-BE49-F238E27FC236}">
                <a16:creationId xmlns:a16="http://schemas.microsoft.com/office/drawing/2014/main" id="{E55DF4C3-6783-4997-8258-6FAE8823C59B}"/>
              </a:ext>
            </a:extLst>
          </p:cNvPr>
          <p:cNvSpPr>
            <a:spLocks noGrp="1"/>
          </p:cNvSpPr>
          <p:nvPr>
            <p:ph type="ftr" sz="quarter" idx="11"/>
          </p:nvPr>
        </p:nvSpPr>
        <p:spPr>
          <a:xfrm>
            <a:off x="502443" y="6240464"/>
            <a:ext cx="3105151" cy="206381"/>
          </a:xfrm>
        </p:spPr>
        <p:txBody>
          <a:bodyPr/>
          <a:lstStyle/>
          <a:p>
            <a:r>
              <a:rPr lang="en-US" altLang="zh-CN" dirty="0"/>
              <a:t>Slide credit: Ray Mooney</a:t>
            </a:r>
          </a:p>
        </p:txBody>
      </p:sp>
    </p:spTree>
    <p:extLst>
      <p:ext uri="{BB962C8B-B14F-4D97-AF65-F5344CB8AC3E}">
        <p14:creationId xmlns:p14="http://schemas.microsoft.com/office/powerpoint/2010/main" val="2188980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-means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聚类</a:t>
            </a:r>
            <a:r>
              <a:rPr lang="zh-CN" altLang="en-US" dirty="0"/>
              <a:t>：</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质心</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12</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619580" cy="39601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假设实例是实值向量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𝑑</m:t>
                          </m:r>
                        </m:sup>
                      </m:sSup>
                    </m:oMath>
                  </m:oMathPara>
                </a14:m>
                <a:endParaRPr lang="en-US" altLang="zh-CN" dirty="0"/>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簇基于</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质心，重心</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或簇</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𝐶</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中的点的平均值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𝑘</m:t>
                              </m:r>
                            </m:sub>
                          </m:sSub>
                        </m:den>
                      </m:f>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𝑘</m:t>
                              </m:r>
                            </m:sub>
                          </m:sSub>
                        </m:sub>
                        <m:sup/>
                        <m:e>
                          <m:r>
                            <a:rPr lang="en-US" altLang="zh-CN" i="1">
                              <a:latin typeface="Cambria Math" panose="02040503050406030204" pitchFamily="18" charset="0"/>
                            </a:rPr>
                            <m:t>𝑥</m:t>
                          </m:r>
                        </m:e>
                      </m:nary>
                    </m:oMath>
                  </m:oMathPara>
                </a14:m>
                <a:endParaRPr lang="zh-CN" altLang="zh-CN" dirty="0"/>
              </a:p>
              <a:p>
                <a:pPr>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8" y="1535410"/>
                <a:ext cx="7619580" cy="3960134"/>
              </a:xfrm>
              <a:prstGeom prst="rect">
                <a:avLst/>
              </a:prstGeom>
              <a:blipFill>
                <a:blip r:embed="rId5"/>
                <a:stretch>
                  <a:fillRect l="-480"/>
                </a:stretch>
              </a:blipFill>
            </p:spPr>
            <p:txBody>
              <a:bodyPr/>
              <a:lstStyle/>
              <a:p>
                <a:r>
                  <a:rPr lang="zh-CN" altLang="en-US">
                    <a:noFill/>
                  </a:rPr>
                  <a:t> </a:t>
                </a:r>
              </a:p>
            </p:txBody>
          </p:sp>
        </mc:Fallback>
      </mc:AlternateContent>
      <p:sp>
        <p:nvSpPr>
          <p:cNvPr id="5" name="页脚占位符 1">
            <a:extLst>
              <a:ext uri="{FF2B5EF4-FFF2-40B4-BE49-F238E27FC236}">
                <a16:creationId xmlns:a16="http://schemas.microsoft.com/office/drawing/2014/main" id="{E55DF4C3-6783-4997-8258-6FAE8823C59B}"/>
              </a:ext>
            </a:extLst>
          </p:cNvPr>
          <p:cNvSpPr>
            <a:spLocks noGrp="1"/>
          </p:cNvSpPr>
          <p:nvPr>
            <p:ph type="ftr" sz="quarter" idx="11"/>
          </p:nvPr>
        </p:nvSpPr>
        <p:spPr>
          <a:xfrm>
            <a:off x="502443" y="6240464"/>
            <a:ext cx="3105151" cy="206381"/>
          </a:xfrm>
        </p:spPr>
        <p:txBody>
          <a:bodyPr/>
          <a:lstStyle/>
          <a:p>
            <a:r>
              <a:rPr lang="en-US" altLang="zh-CN" dirty="0"/>
              <a:t>Slide credit: Ray Mooney</a:t>
            </a:r>
          </a:p>
        </p:txBody>
      </p:sp>
    </p:spTree>
    <p:extLst>
      <p:ext uri="{BB962C8B-B14F-4D97-AF65-F5344CB8AC3E}">
        <p14:creationId xmlns:p14="http://schemas.microsoft.com/office/powerpoint/2010/main" val="2093958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-means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聚类</a:t>
            </a:r>
            <a:r>
              <a:rPr lang="zh-CN" altLang="en-US" dirty="0"/>
              <a:t>：</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距离</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13</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619580" cy="461850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到质心的距离</a:t>
                </a:r>
                <a14:m>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a14:m>
                <a:endParaRPr lang="en-US" altLang="zh-CN" dirty="0"/>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欧几里得距离（</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范数）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𝑑</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𝑚</m:t>
                                  </m:r>
                                </m:sub>
                                <m:sup>
                                  <m:r>
                                    <a:rPr lang="en-US" altLang="zh-CN" i="1">
                                      <a:latin typeface="Cambria Math" panose="02040503050406030204" pitchFamily="18" charset="0"/>
                                    </a:rPr>
                                    <m:t>𝑘</m:t>
                                  </m:r>
                                </m:sup>
                              </m:sSubSup>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e>
                          </m:nary>
                        </m:e>
                      </m:rad>
                    </m:oMath>
                  </m:oMathPara>
                </a14:m>
                <a:endParaRPr lang="zh-CN" altLang="zh-CN" dirty="0"/>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欧几里得距离（</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范数）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𝑑</m:t>
                          </m:r>
                        </m:sup>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𝑚</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e>
                      </m:nary>
                    </m:oMath>
                  </m:oMathPara>
                </a14:m>
                <a:endParaRPr lang="en-US" altLang="zh-CN" dirty="0"/>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余弦距离</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i="1">
                              <a:latin typeface="Cambria Math" panose="02040503050406030204" pitchFamily="18" charset="0"/>
                            </a:rPr>
                            <m:t>cos</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r>
                        <a:rPr lang="en-US" altLang="zh-CN" i="1">
                          <a:latin typeface="Cambria Math" panose="02040503050406030204" pitchFamily="18" charset="0"/>
                        </a:rPr>
                        <m:t>)=1−</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num>
                        <m:den>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r>
                            <a:rPr lang="en-US" altLang="zh-CN" i="1">
                              <a:latin typeface="Cambria Math" panose="02040503050406030204" pitchFamily="18" charset="0"/>
                            </a:rPr>
                            <m:t>|</m:t>
                          </m:r>
                        </m:den>
                      </m:f>
                    </m:oMath>
                  </m:oMathPara>
                </a14:m>
                <a:endParaRPr lang="zh-CN" altLang="zh-CN" dirty="0"/>
              </a:p>
              <a:p>
                <a:endParaRPr lang="zh-CN" altLang="zh-CN" dirty="0"/>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p>
              <a:p>
                <a:endParaRPr lang="zh-CN" altLang="zh-CN" dirty="0"/>
              </a:p>
              <a:p>
                <a:pPr>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8" y="1535410"/>
                <a:ext cx="7619580" cy="4618502"/>
              </a:xfrm>
              <a:prstGeom prst="rect">
                <a:avLst/>
              </a:prstGeom>
              <a:blipFill>
                <a:blip r:embed="rId5"/>
                <a:stretch>
                  <a:fillRect l="-480" t="-660"/>
                </a:stretch>
              </a:blipFill>
            </p:spPr>
            <p:txBody>
              <a:bodyPr/>
              <a:lstStyle/>
              <a:p>
                <a:r>
                  <a:rPr lang="zh-CN" altLang="en-US">
                    <a:noFill/>
                  </a:rPr>
                  <a:t> </a:t>
                </a:r>
              </a:p>
            </p:txBody>
          </p:sp>
        </mc:Fallback>
      </mc:AlternateContent>
      <p:sp>
        <p:nvSpPr>
          <p:cNvPr id="5" name="页脚占位符 1">
            <a:extLst>
              <a:ext uri="{FF2B5EF4-FFF2-40B4-BE49-F238E27FC236}">
                <a16:creationId xmlns:a16="http://schemas.microsoft.com/office/drawing/2014/main" id="{E55DF4C3-6783-4997-8258-6FAE8823C59B}"/>
              </a:ext>
            </a:extLst>
          </p:cNvPr>
          <p:cNvSpPr>
            <a:spLocks noGrp="1"/>
          </p:cNvSpPr>
          <p:nvPr>
            <p:ph type="ftr" sz="quarter" idx="11"/>
          </p:nvPr>
        </p:nvSpPr>
        <p:spPr>
          <a:xfrm>
            <a:off x="502443" y="6240464"/>
            <a:ext cx="3105151" cy="206381"/>
          </a:xfrm>
        </p:spPr>
        <p:txBody>
          <a:bodyPr/>
          <a:lstStyle/>
          <a:p>
            <a:r>
              <a:rPr lang="en-US" altLang="zh-CN" dirty="0"/>
              <a:t>Slide credit: Ray Mooney</a:t>
            </a:r>
          </a:p>
        </p:txBody>
      </p:sp>
    </p:spTree>
    <p:extLst>
      <p:ext uri="{BB962C8B-B14F-4D97-AF65-F5344CB8AC3E}">
        <p14:creationId xmlns:p14="http://schemas.microsoft.com/office/powerpoint/2010/main" val="3274216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-means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聚类例子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14</a:t>
            </a:fld>
            <a:endParaRPr lang="zh-CN" altLang="en-US" dirty="0"/>
          </a:p>
        </p:txBody>
      </p:sp>
      <p:sp>
        <p:nvSpPr>
          <p:cNvPr id="5" name="页脚占位符 1">
            <a:extLst>
              <a:ext uri="{FF2B5EF4-FFF2-40B4-BE49-F238E27FC236}">
                <a16:creationId xmlns:a16="http://schemas.microsoft.com/office/drawing/2014/main" id="{E55DF4C3-6783-4997-8258-6FAE8823C59B}"/>
              </a:ext>
            </a:extLst>
          </p:cNvPr>
          <p:cNvSpPr>
            <a:spLocks noGrp="1"/>
          </p:cNvSpPr>
          <p:nvPr>
            <p:ph type="ftr" sz="quarter" idx="11"/>
          </p:nvPr>
        </p:nvSpPr>
        <p:spPr>
          <a:xfrm>
            <a:off x="502443" y="6240464"/>
            <a:ext cx="3105151" cy="206381"/>
          </a:xfrm>
        </p:spPr>
        <p:txBody>
          <a:bodyPr/>
          <a:lstStyle/>
          <a:p>
            <a:r>
              <a:rPr lang="en-US" altLang="zh-CN" dirty="0"/>
              <a:t>Slide credit: Ray Mooney</a:t>
            </a:r>
          </a:p>
        </p:txBody>
      </p:sp>
      <p:grpSp>
        <p:nvGrpSpPr>
          <p:cNvPr id="7" name="Group 4">
            <a:extLst>
              <a:ext uri="{FF2B5EF4-FFF2-40B4-BE49-F238E27FC236}">
                <a16:creationId xmlns:a16="http://schemas.microsoft.com/office/drawing/2014/main" id="{35AB32ED-FFFE-45F7-8435-B23FDCBEA024}"/>
              </a:ext>
            </a:extLst>
          </p:cNvPr>
          <p:cNvGrpSpPr>
            <a:grpSpLocks/>
          </p:cNvGrpSpPr>
          <p:nvPr/>
        </p:nvGrpSpPr>
        <p:grpSpPr bwMode="auto">
          <a:xfrm>
            <a:off x="989013" y="1752600"/>
            <a:ext cx="7353300" cy="4046538"/>
            <a:chOff x="623" y="1104"/>
            <a:chExt cx="4632" cy="2549"/>
          </a:xfrm>
        </p:grpSpPr>
        <p:sp>
          <p:nvSpPr>
            <p:cNvPr id="8" name="Line 5">
              <a:extLst>
                <a:ext uri="{FF2B5EF4-FFF2-40B4-BE49-F238E27FC236}">
                  <a16:creationId xmlns:a16="http://schemas.microsoft.com/office/drawing/2014/main" id="{F3C0E6B6-0517-4E44-80EA-9D4E68F1A7C1}"/>
                </a:ext>
              </a:extLst>
            </p:cNvPr>
            <p:cNvSpPr>
              <a:spLocks noChangeShapeType="1"/>
            </p:cNvSpPr>
            <p:nvPr/>
          </p:nvSpPr>
          <p:spPr bwMode="auto">
            <a:xfrm flipV="1">
              <a:off x="624" y="1104"/>
              <a:ext cx="0" cy="25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9" name="Line 6">
              <a:extLst>
                <a:ext uri="{FF2B5EF4-FFF2-40B4-BE49-F238E27FC236}">
                  <a16:creationId xmlns:a16="http://schemas.microsoft.com/office/drawing/2014/main" id="{9C07D07E-A6B0-4DC8-9C1D-94EDA9C69F67}"/>
                </a:ext>
              </a:extLst>
            </p:cNvPr>
            <p:cNvSpPr>
              <a:spLocks noChangeShapeType="1"/>
            </p:cNvSpPr>
            <p:nvPr/>
          </p:nvSpPr>
          <p:spPr bwMode="auto">
            <a:xfrm>
              <a:off x="623" y="3653"/>
              <a:ext cx="4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sp>
        <p:nvSpPr>
          <p:cNvPr id="10" name="Oval 40">
            <a:extLst>
              <a:ext uri="{FF2B5EF4-FFF2-40B4-BE49-F238E27FC236}">
                <a16:creationId xmlns:a16="http://schemas.microsoft.com/office/drawing/2014/main" id="{5B9AB8AC-D5FB-49EC-8962-EA9F77E0D022}"/>
              </a:ext>
            </a:extLst>
          </p:cNvPr>
          <p:cNvSpPr>
            <a:spLocks noChangeArrowheads="1"/>
          </p:cNvSpPr>
          <p:nvPr/>
        </p:nvSpPr>
        <p:spPr bwMode="auto">
          <a:xfrm>
            <a:off x="1905000" y="3352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11" name="Oval 41">
            <a:extLst>
              <a:ext uri="{FF2B5EF4-FFF2-40B4-BE49-F238E27FC236}">
                <a16:creationId xmlns:a16="http://schemas.microsoft.com/office/drawing/2014/main" id="{41F9F6E0-F9C5-4832-B47A-74EF8A8489EA}"/>
              </a:ext>
            </a:extLst>
          </p:cNvPr>
          <p:cNvSpPr>
            <a:spLocks noChangeArrowheads="1"/>
          </p:cNvSpPr>
          <p:nvPr/>
        </p:nvSpPr>
        <p:spPr bwMode="auto">
          <a:xfrm>
            <a:off x="2133600" y="3810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12" name="Oval 42">
            <a:extLst>
              <a:ext uri="{FF2B5EF4-FFF2-40B4-BE49-F238E27FC236}">
                <a16:creationId xmlns:a16="http://schemas.microsoft.com/office/drawing/2014/main" id="{88009D83-3FD5-478D-8715-43610EE601EA}"/>
              </a:ext>
            </a:extLst>
          </p:cNvPr>
          <p:cNvSpPr>
            <a:spLocks noChangeArrowheads="1"/>
          </p:cNvSpPr>
          <p:nvPr/>
        </p:nvSpPr>
        <p:spPr bwMode="auto">
          <a:xfrm>
            <a:off x="2362200" y="35052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13" name="Oval 43">
            <a:extLst>
              <a:ext uri="{FF2B5EF4-FFF2-40B4-BE49-F238E27FC236}">
                <a16:creationId xmlns:a16="http://schemas.microsoft.com/office/drawing/2014/main" id="{8FC42AE3-9BEF-4EE6-987A-D0F6F8A2D3B1}"/>
              </a:ext>
            </a:extLst>
          </p:cNvPr>
          <p:cNvSpPr>
            <a:spLocks noChangeArrowheads="1"/>
          </p:cNvSpPr>
          <p:nvPr/>
        </p:nvSpPr>
        <p:spPr bwMode="auto">
          <a:xfrm>
            <a:off x="1676400" y="4191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14" name="Oval 44">
            <a:extLst>
              <a:ext uri="{FF2B5EF4-FFF2-40B4-BE49-F238E27FC236}">
                <a16:creationId xmlns:a16="http://schemas.microsoft.com/office/drawing/2014/main" id="{AEFADCEE-39FA-4393-A7BF-57EC40B29E0C}"/>
              </a:ext>
            </a:extLst>
          </p:cNvPr>
          <p:cNvSpPr>
            <a:spLocks noChangeArrowheads="1"/>
          </p:cNvSpPr>
          <p:nvPr/>
        </p:nvSpPr>
        <p:spPr bwMode="auto">
          <a:xfrm>
            <a:off x="2362200" y="4495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15" name="Oval 45">
            <a:extLst>
              <a:ext uri="{FF2B5EF4-FFF2-40B4-BE49-F238E27FC236}">
                <a16:creationId xmlns:a16="http://schemas.microsoft.com/office/drawing/2014/main" id="{67995B96-E0C9-495A-8D4E-E85F52635BF4}"/>
              </a:ext>
            </a:extLst>
          </p:cNvPr>
          <p:cNvSpPr>
            <a:spLocks noChangeArrowheads="1"/>
          </p:cNvSpPr>
          <p:nvPr/>
        </p:nvSpPr>
        <p:spPr bwMode="auto">
          <a:xfrm>
            <a:off x="5486400" y="2971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16" name="Oval 46">
            <a:extLst>
              <a:ext uri="{FF2B5EF4-FFF2-40B4-BE49-F238E27FC236}">
                <a16:creationId xmlns:a16="http://schemas.microsoft.com/office/drawing/2014/main" id="{5C5E45DA-0A1F-4E38-BE7F-4EA4D0CC6F60}"/>
              </a:ext>
            </a:extLst>
          </p:cNvPr>
          <p:cNvSpPr>
            <a:spLocks noChangeArrowheads="1"/>
          </p:cNvSpPr>
          <p:nvPr/>
        </p:nvSpPr>
        <p:spPr bwMode="auto">
          <a:xfrm>
            <a:off x="5410200" y="3352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17" name="Oval 47">
            <a:extLst>
              <a:ext uri="{FF2B5EF4-FFF2-40B4-BE49-F238E27FC236}">
                <a16:creationId xmlns:a16="http://schemas.microsoft.com/office/drawing/2014/main" id="{F50CA5E5-81BC-4FE6-8D73-9D4FB4F1C185}"/>
              </a:ext>
            </a:extLst>
          </p:cNvPr>
          <p:cNvSpPr>
            <a:spLocks noChangeArrowheads="1"/>
          </p:cNvSpPr>
          <p:nvPr/>
        </p:nvSpPr>
        <p:spPr bwMode="auto">
          <a:xfrm>
            <a:off x="3886200" y="3429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18" name="Oval 48">
            <a:extLst>
              <a:ext uri="{FF2B5EF4-FFF2-40B4-BE49-F238E27FC236}">
                <a16:creationId xmlns:a16="http://schemas.microsoft.com/office/drawing/2014/main" id="{34011A7B-C470-45FA-8501-7254943F802E}"/>
              </a:ext>
            </a:extLst>
          </p:cNvPr>
          <p:cNvSpPr>
            <a:spLocks noChangeArrowheads="1"/>
          </p:cNvSpPr>
          <p:nvPr/>
        </p:nvSpPr>
        <p:spPr bwMode="auto">
          <a:xfrm>
            <a:off x="4800600" y="3810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19" name="Oval 49">
            <a:extLst>
              <a:ext uri="{FF2B5EF4-FFF2-40B4-BE49-F238E27FC236}">
                <a16:creationId xmlns:a16="http://schemas.microsoft.com/office/drawing/2014/main" id="{2592ADC3-AECF-44BE-8338-18C8E527867E}"/>
              </a:ext>
            </a:extLst>
          </p:cNvPr>
          <p:cNvSpPr>
            <a:spLocks noChangeArrowheads="1"/>
          </p:cNvSpPr>
          <p:nvPr/>
        </p:nvSpPr>
        <p:spPr bwMode="auto">
          <a:xfrm>
            <a:off x="4267200" y="4114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20" name="Oval 50">
            <a:extLst>
              <a:ext uri="{FF2B5EF4-FFF2-40B4-BE49-F238E27FC236}">
                <a16:creationId xmlns:a16="http://schemas.microsoft.com/office/drawing/2014/main" id="{5E3B39AA-7071-4B9B-AEEF-058B2AA54EEF}"/>
              </a:ext>
            </a:extLst>
          </p:cNvPr>
          <p:cNvSpPr>
            <a:spLocks noChangeArrowheads="1"/>
          </p:cNvSpPr>
          <p:nvPr/>
        </p:nvSpPr>
        <p:spPr bwMode="auto">
          <a:xfrm>
            <a:off x="1600200" y="2971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21" name="Oval 51">
            <a:extLst>
              <a:ext uri="{FF2B5EF4-FFF2-40B4-BE49-F238E27FC236}">
                <a16:creationId xmlns:a16="http://schemas.microsoft.com/office/drawing/2014/main" id="{1BF8F690-0490-4D61-B0C5-28B094820EBD}"/>
              </a:ext>
            </a:extLst>
          </p:cNvPr>
          <p:cNvSpPr>
            <a:spLocks noChangeArrowheads="1"/>
          </p:cNvSpPr>
          <p:nvPr/>
        </p:nvSpPr>
        <p:spPr bwMode="auto">
          <a:xfrm>
            <a:off x="4419600" y="3429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grpSp>
        <p:nvGrpSpPr>
          <p:cNvPr id="22" name="Group 58">
            <a:extLst>
              <a:ext uri="{FF2B5EF4-FFF2-40B4-BE49-F238E27FC236}">
                <a16:creationId xmlns:a16="http://schemas.microsoft.com/office/drawing/2014/main" id="{41EF20BF-6328-42B6-8E97-6309CFC72582}"/>
              </a:ext>
            </a:extLst>
          </p:cNvPr>
          <p:cNvGrpSpPr>
            <a:grpSpLocks/>
          </p:cNvGrpSpPr>
          <p:nvPr/>
        </p:nvGrpSpPr>
        <p:grpSpPr bwMode="auto">
          <a:xfrm>
            <a:off x="4419601" y="1524000"/>
            <a:ext cx="3398838" cy="2360613"/>
            <a:chOff x="2784" y="960"/>
            <a:chExt cx="2141" cy="1487"/>
          </a:xfrm>
        </p:grpSpPr>
        <p:sp>
          <p:nvSpPr>
            <p:cNvPr id="23" name="Text Box 54">
              <a:extLst>
                <a:ext uri="{FF2B5EF4-FFF2-40B4-BE49-F238E27FC236}">
                  <a16:creationId xmlns:a16="http://schemas.microsoft.com/office/drawing/2014/main" id="{FF8EBA32-6C2F-48F0-B209-B9D0B6299158}"/>
                </a:ext>
              </a:extLst>
            </p:cNvPr>
            <p:cNvSpPr txBox="1">
              <a:spLocks noChangeArrowheads="1"/>
            </p:cNvSpPr>
            <p:nvPr/>
          </p:nvSpPr>
          <p:spPr bwMode="auto">
            <a:xfrm>
              <a:off x="4176" y="960"/>
              <a:ext cx="74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挑选种子</a:t>
              </a:r>
            </a:p>
          </p:txBody>
        </p:sp>
        <p:sp>
          <p:nvSpPr>
            <p:cNvPr id="24" name="Oval 55">
              <a:extLst>
                <a:ext uri="{FF2B5EF4-FFF2-40B4-BE49-F238E27FC236}">
                  <a16:creationId xmlns:a16="http://schemas.microsoft.com/office/drawing/2014/main" id="{407406AD-BF98-46D0-9B14-C3A0CF4C2F21}"/>
                </a:ext>
              </a:extLst>
            </p:cNvPr>
            <p:cNvSpPr>
              <a:spLocks noChangeArrowheads="1"/>
            </p:cNvSpPr>
            <p:nvPr/>
          </p:nvSpPr>
          <p:spPr bwMode="auto">
            <a:xfrm>
              <a:off x="3024" y="240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25" name="Oval 56">
              <a:extLst>
                <a:ext uri="{FF2B5EF4-FFF2-40B4-BE49-F238E27FC236}">
                  <a16:creationId xmlns:a16="http://schemas.microsoft.com/office/drawing/2014/main" id="{7D25757F-D51F-4EF5-AD97-41F05CED1ACB}"/>
                </a:ext>
              </a:extLst>
            </p:cNvPr>
            <p:cNvSpPr>
              <a:spLocks noChangeArrowheads="1"/>
            </p:cNvSpPr>
            <p:nvPr/>
          </p:nvSpPr>
          <p:spPr bwMode="auto">
            <a:xfrm>
              <a:off x="2784"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grpSp>
      <p:grpSp>
        <p:nvGrpSpPr>
          <p:cNvPr id="26" name="Group 76">
            <a:extLst>
              <a:ext uri="{FF2B5EF4-FFF2-40B4-BE49-F238E27FC236}">
                <a16:creationId xmlns:a16="http://schemas.microsoft.com/office/drawing/2014/main" id="{F4027767-64DB-48D9-944D-FD92518838B9}"/>
              </a:ext>
            </a:extLst>
          </p:cNvPr>
          <p:cNvGrpSpPr>
            <a:grpSpLocks/>
          </p:cNvGrpSpPr>
          <p:nvPr/>
        </p:nvGrpSpPr>
        <p:grpSpPr bwMode="auto">
          <a:xfrm>
            <a:off x="1600200" y="1981200"/>
            <a:ext cx="6469063" cy="2589213"/>
            <a:chOff x="1008" y="1248"/>
            <a:chExt cx="4075" cy="1631"/>
          </a:xfrm>
        </p:grpSpPr>
        <p:sp>
          <p:nvSpPr>
            <p:cNvPr id="27" name="Oval 59">
              <a:extLst>
                <a:ext uri="{FF2B5EF4-FFF2-40B4-BE49-F238E27FC236}">
                  <a16:creationId xmlns:a16="http://schemas.microsoft.com/office/drawing/2014/main" id="{92AF6E2A-E6FB-4633-B650-58562A499CF0}"/>
                </a:ext>
              </a:extLst>
            </p:cNvPr>
            <p:cNvSpPr>
              <a:spLocks noChangeArrowheads="1"/>
            </p:cNvSpPr>
            <p:nvPr/>
          </p:nvSpPr>
          <p:spPr bwMode="auto">
            <a:xfrm>
              <a:off x="2688" y="259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28" name="Oval 60">
              <a:extLst>
                <a:ext uri="{FF2B5EF4-FFF2-40B4-BE49-F238E27FC236}">
                  <a16:creationId xmlns:a16="http://schemas.microsoft.com/office/drawing/2014/main" id="{B2A8D619-1DE1-4D84-A41A-BA33DEC3E0C1}"/>
                </a:ext>
              </a:extLst>
            </p:cNvPr>
            <p:cNvSpPr>
              <a:spLocks noChangeArrowheads="1"/>
            </p:cNvSpPr>
            <p:nvPr/>
          </p:nvSpPr>
          <p:spPr bwMode="auto">
            <a:xfrm>
              <a:off x="2448"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29" name="Oval 61">
              <a:extLst>
                <a:ext uri="{FF2B5EF4-FFF2-40B4-BE49-F238E27FC236}">
                  <a16:creationId xmlns:a16="http://schemas.microsoft.com/office/drawing/2014/main" id="{7572274E-A2FB-4AFD-A1D5-4A2EAE5305A1}"/>
                </a:ext>
              </a:extLst>
            </p:cNvPr>
            <p:cNvSpPr>
              <a:spLocks noChangeArrowheads="1"/>
            </p:cNvSpPr>
            <p:nvPr/>
          </p:nvSpPr>
          <p:spPr bwMode="auto">
            <a:xfrm>
              <a:off x="3456"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0" name="Oval 62">
              <a:extLst>
                <a:ext uri="{FF2B5EF4-FFF2-40B4-BE49-F238E27FC236}">
                  <a16:creationId xmlns:a16="http://schemas.microsoft.com/office/drawing/2014/main" id="{5CC9EB19-A10A-49EE-8462-D2E006247233}"/>
                </a:ext>
              </a:extLst>
            </p:cNvPr>
            <p:cNvSpPr>
              <a:spLocks noChangeArrowheads="1"/>
            </p:cNvSpPr>
            <p:nvPr/>
          </p:nvSpPr>
          <p:spPr bwMode="auto">
            <a:xfrm>
              <a:off x="1008"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1" name="Oval 63">
              <a:extLst>
                <a:ext uri="{FF2B5EF4-FFF2-40B4-BE49-F238E27FC236}">
                  <a16:creationId xmlns:a16="http://schemas.microsoft.com/office/drawing/2014/main" id="{1E9CECA4-BF0F-4AD5-B8DF-81956858DA73}"/>
                </a:ext>
              </a:extLst>
            </p:cNvPr>
            <p:cNvSpPr>
              <a:spLocks noChangeArrowheads="1"/>
            </p:cNvSpPr>
            <p:nvPr/>
          </p:nvSpPr>
          <p:spPr bwMode="auto">
            <a:xfrm>
              <a:off x="1200" y="211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2" name="Oval 64">
              <a:extLst>
                <a:ext uri="{FF2B5EF4-FFF2-40B4-BE49-F238E27FC236}">
                  <a16:creationId xmlns:a16="http://schemas.microsoft.com/office/drawing/2014/main" id="{AD21BD3F-71E3-43FE-98EF-B4FC2B5060FA}"/>
                </a:ext>
              </a:extLst>
            </p:cNvPr>
            <p:cNvSpPr>
              <a:spLocks noChangeArrowheads="1"/>
            </p:cNvSpPr>
            <p:nvPr/>
          </p:nvSpPr>
          <p:spPr bwMode="auto">
            <a:xfrm>
              <a:off x="1488" y="2208"/>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3" name="Oval 65">
              <a:extLst>
                <a:ext uri="{FF2B5EF4-FFF2-40B4-BE49-F238E27FC236}">
                  <a16:creationId xmlns:a16="http://schemas.microsoft.com/office/drawing/2014/main" id="{C37619BD-2EFC-467E-B263-1EA54C849868}"/>
                </a:ext>
              </a:extLst>
            </p:cNvPr>
            <p:cNvSpPr>
              <a:spLocks noChangeArrowheads="1"/>
            </p:cNvSpPr>
            <p:nvPr/>
          </p:nvSpPr>
          <p:spPr bwMode="auto">
            <a:xfrm>
              <a:off x="1344" y="240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4" name="Oval 66">
              <a:extLst>
                <a:ext uri="{FF2B5EF4-FFF2-40B4-BE49-F238E27FC236}">
                  <a16:creationId xmlns:a16="http://schemas.microsoft.com/office/drawing/2014/main" id="{2041BF92-B0D0-41DF-9024-DD4DB23148EA}"/>
                </a:ext>
              </a:extLst>
            </p:cNvPr>
            <p:cNvSpPr>
              <a:spLocks noChangeArrowheads="1"/>
            </p:cNvSpPr>
            <p:nvPr/>
          </p:nvSpPr>
          <p:spPr bwMode="auto">
            <a:xfrm>
              <a:off x="3408" y="211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5" name="Oval 72">
              <a:extLst>
                <a:ext uri="{FF2B5EF4-FFF2-40B4-BE49-F238E27FC236}">
                  <a16:creationId xmlns:a16="http://schemas.microsoft.com/office/drawing/2014/main" id="{B53BCC80-CAEF-4650-BA1E-109B6F1F9188}"/>
                </a:ext>
              </a:extLst>
            </p:cNvPr>
            <p:cNvSpPr>
              <a:spLocks noChangeArrowheads="1"/>
            </p:cNvSpPr>
            <p:nvPr/>
          </p:nvSpPr>
          <p:spPr bwMode="auto">
            <a:xfrm>
              <a:off x="1488" y="283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6" name="Oval 73">
              <a:extLst>
                <a:ext uri="{FF2B5EF4-FFF2-40B4-BE49-F238E27FC236}">
                  <a16:creationId xmlns:a16="http://schemas.microsoft.com/office/drawing/2014/main" id="{62B4079A-A0D3-416E-B907-82CE0EF77C81}"/>
                </a:ext>
              </a:extLst>
            </p:cNvPr>
            <p:cNvSpPr>
              <a:spLocks noChangeArrowheads="1"/>
            </p:cNvSpPr>
            <p:nvPr/>
          </p:nvSpPr>
          <p:spPr bwMode="auto">
            <a:xfrm>
              <a:off x="1056" y="264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7" name="Text Box 75">
              <a:extLst>
                <a:ext uri="{FF2B5EF4-FFF2-40B4-BE49-F238E27FC236}">
                  <a16:creationId xmlns:a16="http://schemas.microsoft.com/office/drawing/2014/main" id="{000BDA89-83CB-4254-85CA-EE6710BDC27B}"/>
                </a:ext>
              </a:extLst>
            </p:cNvPr>
            <p:cNvSpPr txBox="1">
              <a:spLocks noChangeArrowheads="1"/>
            </p:cNvSpPr>
            <p:nvPr/>
          </p:nvSpPr>
          <p:spPr bwMode="auto">
            <a:xfrm>
              <a:off x="4176" y="1248"/>
              <a:ext cx="90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重新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划分簇</a:t>
              </a:r>
              <a:endParaRPr lang="en-US"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38" name="Group 81">
            <a:extLst>
              <a:ext uri="{FF2B5EF4-FFF2-40B4-BE49-F238E27FC236}">
                <a16:creationId xmlns:a16="http://schemas.microsoft.com/office/drawing/2014/main" id="{79FB67C6-4FF1-445A-9813-C459625C7859}"/>
              </a:ext>
            </a:extLst>
          </p:cNvPr>
          <p:cNvGrpSpPr>
            <a:grpSpLocks/>
          </p:cNvGrpSpPr>
          <p:nvPr/>
        </p:nvGrpSpPr>
        <p:grpSpPr bwMode="auto">
          <a:xfrm>
            <a:off x="2590800" y="2438400"/>
            <a:ext cx="5256213" cy="1539875"/>
            <a:chOff x="1632" y="1536"/>
            <a:chExt cx="3311" cy="970"/>
          </a:xfrm>
        </p:grpSpPr>
        <p:sp>
          <p:nvSpPr>
            <p:cNvPr id="39" name="Text Box 77">
              <a:extLst>
                <a:ext uri="{FF2B5EF4-FFF2-40B4-BE49-F238E27FC236}">
                  <a16:creationId xmlns:a16="http://schemas.microsoft.com/office/drawing/2014/main" id="{15029E20-0299-42BF-8CC5-8A0445FAAE18}"/>
                </a:ext>
              </a:extLst>
            </p:cNvPr>
            <p:cNvSpPr txBox="1">
              <a:spLocks noChangeArrowheads="1"/>
            </p:cNvSpPr>
            <p:nvPr/>
          </p:nvSpPr>
          <p:spPr bwMode="auto">
            <a:xfrm>
              <a:off x="4194" y="1536"/>
              <a:ext cx="74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计算质心</a:t>
              </a:r>
            </a:p>
          </p:txBody>
        </p:sp>
        <p:sp>
          <p:nvSpPr>
            <p:cNvPr id="40" name="Text Box 79">
              <a:extLst>
                <a:ext uri="{FF2B5EF4-FFF2-40B4-BE49-F238E27FC236}">
                  <a16:creationId xmlns:a16="http://schemas.microsoft.com/office/drawing/2014/main" id="{14553C74-D170-47E6-8945-F7526738B025}"/>
                </a:ext>
              </a:extLst>
            </p:cNvPr>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solidFill>
                    <a:srgbClr val="FF0000"/>
                  </a:solidFill>
                </a:rPr>
                <a:t>Ⅹ</a:t>
              </a:r>
            </a:p>
          </p:txBody>
        </p:sp>
        <p:sp>
          <p:nvSpPr>
            <p:cNvPr id="41" name="Text Box 80">
              <a:extLst>
                <a:ext uri="{FF2B5EF4-FFF2-40B4-BE49-F238E27FC236}">
                  <a16:creationId xmlns:a16="http://schemas.microsoft.com/office/drawing/2014/main" id="{1AE85C63-D234-4DED-AD9C-132491CCB86B}"/>
                </a:ext>
              </a:extLst>
            </p:cNvPr>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solidFill>
                    <a:schemeClr val="tx2"/>
                  </a:solidFill>
                </a:rPr>
                <a:t>Ⅹ</a:t>
              </a:r>
            </a:p>
          </p:txBody>
        </p:sp>
      </p:grpSp>
      <p:grpSp>
        <p:nvGrpSpPr>
          <p:cNvPr id="42" name="Group 84">
            <a:extLst>
              <a:ext uri="{FF2B5EF4-FFF2-40B4-BE49-F238E27FC236}">
                <a16:creationId xmlns:a16="http://schemas.microsoft.com/office/drawing/2014/main" id="{14FDF79E-3F69-456E-81A8-424596C8CA90}"/>
              </a:ext>
            </a:extLst>
          </p:cNvPr>
          <p:cNvGrpSpPr>
            <a:grpSpLocks/>
          </p:cNvGrpSpPr>
          <p:nvPr/>
        </p:nvGrpSpPr>
        <p:grpSpPr bwMode="auto">
          <a:xfrm>
            <a:off x="3886200" y="2895600"/>
            <a:ext cx="4183063" cy="608013"/>
            <a:chOff x="2448" y="1824"/>
            <a:chExt cx="2635" cy="383"/>
          </a:xfrm>
        </p:grpSpPr>
        <p:sp>
          <p:nvSpPr>
            <p:cNvPr id="43" name="Oval 70">
              <a:extLst>
                <a:ext uri="{FF2B5EF4-FFF2-40B4-BE49-F238E27FC236}">
                  <a16:creationId xmlns:a16="http://schemas.microsoft.com/office/drawing/2014/main" id="{84301CD3-56BF-42A5-9CF4-326C14D8A674}"/>
                </a:ext>
              </a:extLst>
            </p:cNvPr>
            <p:cNvSpPr>
              <a:spLocks noChangeArrowheads="1"/>
            </p:cNvSpPr>
            <p:nvPr/>
          </p:nvSpPr>
          <p:spPr bwMode="auto">
            <a:xfrm>
              <a:off x="2784"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44" name="Oval 71">
              <a:extLst>
                <a:ext uri="{FF2B5EF4-FFF2-40B4-BE49-F238E27FC236}">
                  <a16:creationId xmlns:a16="http://schemas.microsoft.com/office/drawing/2014/main" id="{D31F0475-CBAB-41F0-BBC3-F309907A55D2}"/>
                </a:ext>
              </a:extLst>
            </p:cNvPr>
            <p:cNvSpPr>
              <a:spLocks noChangeArrowheads="1"/>
            </p:cNvSpPr>
            <p:nvPr/>
          </p:nvSpPr>
          <p:spPr bwMode="auto">
            <a:xfrm>
              <a:off x="3456" y="187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45" name="Oval 82">
              <a:extLst>
                <a:ext uri="{FF2B5EF4-FFF2-40B4-BE49-F238E27FC236}">
                  <a16:creationId xmlns:a16="http://schemas.microsoft.com/office/drawing/2014/main" id="{C9F614A3-77E3-45B7-8F39-7C9037C7C4B0}"/>
                </a:ext>
              </a:extLst>
            </p:cNvPr>
            <p:cNvSpPr>
              <a:spLocks noChangeArrowheads="1"/>
            </p:cNvSpPr>
            <p:nvPr/>
          </p:nvSpPr>
          <p:spPr bwMode="auto">
            <a:xfrm>
              <a:off x="2448"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46" name="Text Box 83">
              <a:extLst>
                <a:ext uri="{FF2B5EF4-FFF2-40B4-BE49-F238E27FC236}">
                  <a16:creationId xmlns:a16="http://schemas.microsoft.com/office/drawing/2014/main" id="{949CF4A7-B523-4E09-A7BE-F7F8855FE2B5}"/>
                </a:ext>
              </a:extLst>
            </p:cNvPr>
            <p:cNvSpPr txBox="1">
              <a:spLocks noChangeArrowheads="1"/>
            </p:cNvSpPr>
            <p:nvPr/>
          </p:nvSpPr>
          <p:spPr bwMode="auto">
            <a:xfrm>
              <a:off x="4176" y="1824"/>
              <a:ext cx="90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lvl="0" eaLnBrk="1" hangingPunct="1"/>
              <a:r>
                <a:rPr lang="en-US" altLang="en-US"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重新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划分簇</a:t>
              </a:r>
              <a:endParaRPr lang="en-US"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47" name="Group 90">
            <a:extLst>
              <a:ext uri="{FF2B5EF4-FFF2-40B4-BE49-F238E27FC236}">
                <a16:creationId xmlns:a16="http://schemas.microsoft.com/office/drawing/2014/main" id="{A5D7F6CD-B65E-478E-A1FC-6EA5E10B2D69}"/>
              </a:ext>
            </a:extLst>
          </p:cNvPr>
          <p:cNvGrpSpPr>
            <a:grpSpLocks/>
          </p:cNvGrpSpPr>
          <p:nvPr/>
        </p:nvGrpSpPr>
        <p:grpSpPr bwMode="auto">
          <a:xfrm>
            <a:off x="1905000" y="3276600"/>
            <a:ext cx="5942013" cy="701675"/>
            <a:chOff x="1200" y="2064"/>
            <a:chExt cx="3743" cy="442"/>
          </a:xfrm>
        </p:grpSpPr>
        <p:sp>
          <p:nvSpPr>
            <p:cNvPr id="48" name="Text Box 85">
              <a:extLst>
                <a:ext uri="{FF2B5EF4-FFF2-40B4-BE49-F238E27FC236}">
                  <a16:creationId xmlns:a16="http://schemas.microsoft.com/office/drawing/2014/main" id="{C9F98998-E096-4F72-96D5-C0CDE93A88C3}"/>
                </a:ext>
              </a:extLst>
            </p:cNvPr>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solidFill>
                    <a:schemeClr val="bg1"/>
                  </a:solidFill>
                </a:rPr>
                <a:t>Ⅹ</a:t>
              </a:r>
            </a:p>
          </p:txBody>
        </p:sp>
        <p:sp>
          <p:nvSpPr>
            <p:cNvPr id="49" name="Text Box 86">
              <a:extLst>
                <a:ext uri="{FF2B5EF4-FFF2-40B4-BE49-F238E27FC236}">
                  <a16:creationId xmlns:a16="http://schemas.microsoft.com/office/drawing/2014/main" id="{F66157DD-6C17-43FA-AEC1-EBD5A52B7B4A}"/>
                </a:ext>
              </a:extLst>
            </p:cNvPr>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solidFill>
                    <a:schemeClr val="bg1"/>
                  </a:solidFill>
                </a:rPr>
                <a:t>Ⅹ</a:t>
              </a:r>
            </a:p>
          </p:txBody>
        </p:sp>
        <p:sp>
          <p:nvSpPr>
            <p:cNvPr id="50" name="Text Box 87">
              <a:extLst>
                <a:ext uri="{FF2B5EF4-FFF2-40B4-BE49-F238E27FC236}">
                  <a16:creationId xmlns:a16="http://schemas.microsoft.com/office/drawing/2014/main" id="{D5EF42C6-FC76-4921-A075-F3766104F640}"/>
                </a:ext>
              </a:extLst>
            </p:cNvPr>
            <p:cNvSpPr txBox="1">
              <a:spLocks noChangeArrowheads="1"/>
            </p:cNvSpPr>
            <p:nvPr/>
          </p:nvSpPr>
          <p:spPr bwMode="auto">
            <a:xfrm>
              <a:off x="2880" y="2112"/>
              <a:ext cx="27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dirty="0">
                  <a:solidFill>
                    <a:schemeClr val="tx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Ⅹ</a:t>
              </a:r>
            </a:p>
          </p:txBody>
        </p:sp>
        <p:sp>
          <p:nvSpPr>
            <p:cNvPr id="51" name="Text Box 88">
              <a:extLst>
                <a:ext uri="{FF2B5EF4-FFF2-40B4-BE49-F238E27FC236}">
                  <a16:creationId xmlns:a16="http://schemas.microsoft.com/office/drawing/2014/main" id="{374ADAF6-33CB-4551-9102-6EB4B87BE073}"/>
                </a:ext>
              </a:extLst>
            </p:cNvPr>
            <p:cNvSpPr txBox="1">
              <a:spLocks noChangeArrowheads="1"/>
            </p:cNvSpPr>
            <p:nvPr/>
          </p:nvSpPr>
          <p:spPr bwMode="auto">
            <a:xfrm>
              <a:off x="1200" y="2160"/>
              <a:ext cx="27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dirty="0">
                  <a:solidFill>
                    <a:srgbClr val="FF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Ⅹ</a:t>
              </a:r>
            </a:p>
          </p:txBody>
        </p:sp>
        <p:sp>
          <p:nvSpPr>
            <p:cNvPr id="52" name="Text Box 89">
              <a:extLst>
                <a:ext uri="{FF2B5EF4-FFF2-40B4-BE49-F238E27FC236}">
                  <a16:creationId xmlns:a16="http://schemas.microsoft.com/office/drawing/2014/main" id="{DE0E1E73-8341-4663-A213-9F33D678BD41}"/>
                </a:ext>
              </a:extLst>
            </p:cNvPr>
            <p:cNvSpPr txBox="1">
              <a:spLocks noChangeArrowheads="1"/>
            </p:cNvSpPr>
            <p:nvPr/>
          </p:nvSpPr>
          <p:spPr bwMode="auto">
            <a:xfrm>
              <a:off x="4194" y="2112"/>
              <a:ext cx="74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计算质心</a:t>
              </a:r>
            </a:p>
          </p:txBody>
        </p:sp>
      </p:grpSp>
      <p:sp>
        <p:nvSpPr>
          <p:cNvPr id="53" name="Text Box 91">
            <a:extLst>
              <a:ext uri="{FF2B5EF4-FFF2-40B4-BE49-F238E27FC236}">
                <a16:creationId xmlns:a16="http://schemas.microsoft.com/office/drawing/2014/main" id="{78836C9A-000F-4310-AF61-35F0ACDFF051}"/>
              </a:ext>
            </a:extLst>
          </p:cNvPr>
          <p:cNvSpPr txBox="1">
            <a:spLocks noChangeArrowheads="1"/>
          </p:cNvSpPr>
          <p:nvPr/>
        </p:nvSpPr>
        <p:spPr bwMode="auto">
          <a:xfrm>
            <a:off x="6629400" y="3810000"/>
            <a:ext cx="1440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lvl="0" eaLnBrk="1" hangingPunct="1"/>
            <a:r>
              <a:rPr lang="en-US" altLang="en-US"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重新</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划分簇</a:t>
            </a:r>
            <a:endParaRPr lang="en-US"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4" name="Text Box 92">
            <a:extLst>
              <a:ext uri="{FF2B5EF4-FFF2-40B4-BE49-F238E27FC236}">
                <a16:creationId xmlns:a16="http://schemas.microsoft.com/office/drawing/2014/main" id="{A407C741-5D05-4AA7-9A2F-81DE41C4A7E4}"/>
              </a:ext>
            </a:extLst>
          </p:cNvPr>
          <p:cNvSpPr txBox="1">
            <a:spLocks noChangeArrowheads="1"/>
          </p:cNvSpPr>
          <p:nvPr/>
        </p:nvSpPr>
        <p:spPr bwMode="auto">
          <a:xfrm>
            <a:off x="6629400" y="4343400"/>
            <a:ext cx="93677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收敛</a:t>
            </a:r>
            <a:r>
              <a:rPr lang="en-US"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Tree>
    <p:custDataLst>
      <p:tags r:id="rId1"/>
    </p:custDataLst>
    <p:extLst>
      <p:ext uri="{BB962C8B-B14F-4D97-AF65-F5344CB8AC3E}">
        <p14:creationId xmlns:p14="http://schemas.microsoft.com/office/powerpoint/2010/main" val="954797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utoUpdateAnimBg="0"/>
      <p:bldP spid="54"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-means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聚类时间复杂度</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15</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619580" cy="532259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假设两个实例之间的计算距离是</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𝑂</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是向量的维数</a:t>
                </a: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重新分配簇：</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𝑂</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𝑘𝑛𝑑</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距离计算</a:t>
                </a: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计算质心：每个实例向量添加到某个质心一次：</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𝑂</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𝑛𝑑</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假设这两个步骤分别迭代</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𝑙</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次：</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𝑂</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𝑙𝑘𝑛𝑑</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8" y="1535410"/>
                <a:ext cx="7619580" cy="5322590"/>
              </a:xfrm>
              <a:prstGeom prst="rect">
                <a:avLst/>
              </a:prstGeom>
              <a:blipFill>
                <a:blip r:embed="rId5"/>
                <a:stretch>
                  <a:fillRect l="-480"/>
                </a:stretch>
              </a:blipFill>
            </p:spPr>
            <p:txBody>
              <a:bodyPr/>
              <a:lstStyle/>
              <a:p>
                <a:r>
                  <a:rPr lang="zh-CN" altLang="en-US">
                    <a:noFill/>
                  </a:rPr>
                  <a:t> </a:t>
                </a:r>
              </a:p>
            </p:txBody>
          </p:sp>
        </mc:Fallback>
      </mc:AlternateContent>
      <p:sp>
        <p:nvSpPr>
          <p:cNvPr id="5" name="页脚占位符 1">
            <a:extLst>
              <a:ext uri="{FF2B5EF4-FFF2-40B4-BE49-F238E27FC236}">
                <a16:creationId xmlns:a16="http://schemas.microsoft.com/office/drawing/2014/main" id="{E55DF4C3-6783-4997-8258-6FAE8823C59B}"/>
              </a:ext>
            </a:extLst>
          </p:cNvPr>
          <p:cNvSpPr>
            <a:spLocks noGrp="1"/>
          </p:cNvSpPr>
          <p:nvPr>
            <p:ph type="ftr" sz="quarter" idx="11"/>
          </p:nvPr>
        </p:nvSpPr>
        <p:spPr>
          <a:xfrm>
            <a:off x="502443" y="6240464"/>
            <a:ext cx="3105151" cy="206381"/>
          </a:xfrm>
        </p:spPr>
        <p:txBody>
          <a:bodyPr/>
          <a:lstStyle/>
          <a:p>
            <a:r>
              <a:rPr lang="en-US" altLang="zh-CN" dirty="0"/>
              <a:t>Slide credit: Ray Mooney</a:t>
            </a:r>
          </a:p>
        </p:txBody>
      </p:sp>
    </p:spTree>
    <p:extLst>
      <p:ext uri="{BB962C8B-B14F-4D97-AF65-F5344CB8AC3E}">
        <p14:creationId xmlns:p14="http://schemas.microsoft.com/office/powerpoint/2010/main" val="1168206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k</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-means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聚类</a:t>
            </a:r>
            <a:r>
              <a:rPr lang="zh-CN" altLang="en-US" dirty="0"/>
              <a:t>目标</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16</a:t>
            </a:fld>
            <a:endParaRPr lang="zh-CN" altLang="en-US" dirty="0"/>
          </a:p>
        </p:txBody>
      </p:sp>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619580" cy="446305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最小化每个点与其对应的聚类质心的平方距离的总和</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找到全局最优</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是</a:t>
            </a:r>
            <a:r>
              <a:rPr lang="en-US" altLang="zh-CN">
                <a:latin typeface="阿里巴巴普惠体 R" panose="00020600040101010101" pitchFamily="18" charset="-122"/>
                <a:ea typeface="阿里巴巴普惠体 R" panose="00020600040101010101" pitchFamily="18" charset="-122"/>
                <a:cs typeface="阿里巴巴普惠体 R" panose="00020600040101010101" pitchFamily="18" charset="-122"/>
              </a:rPr>
              <a:t>NP-hard</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K-means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算法保证收敛到局部最优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0689556-F5E6-44DA-ABFA-2EAC33F7B11B}"/>
                  </a:ext>
                </a:extLst>
              </p:cNvPr>
              <p:cNvSpPr/>
              <p:nvPr/>
            </p:nvSpPr>
            <p:spPr>
              <a:xfrm>
                <a:off x="1495936" y="2394646"/>
                <a:ext cx="2713883" cy="9063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zh-CN" i="1">
                              <a:latin typeface="Cambria Math" panose="02040503050406030204" pitchFamily="18" charset="0"/>
                            </a:rPr>
                          </m:ctrlPr>
                        </m:limLowPr>
                        <m:e>
                          <m:r>
                            <m:rPr>
                              <m:sty m:val="p"/>
                            </m:rPr>
                            <a:rPr lang="en-US" altLang="zh-CN" i="0">
                              <a:latin typeface="Cambria Math" panose="02040503050406030204" pitchFamily="18" charset="0"/>
                            </a:rPr>
                            <m:t>min</m:t>
                          </m:r>
                        </m:e>
                        <m:lim>
                          <m:sSubSup>
                            <m:sSubSupPr>
                              <m:ctrlPr>
                                <a:rPr lang="zh-CN" altLang="zh-CN" i="1">
                                  <a:latin typeface="Cambria Math" panose="02040503050406030204" pitchFamily="18" charset="0"/>
                                </a:rPr>
                              </m:ctrlPr>
                            </m:sSubSupPr>
                            <m:e>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e>
                              </m:d>
                            </m:e>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sSubSup>
                        </m:lim>
                      </m:limLow>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nary>
                            <m:naryPr>
                              <m:chr m:val="∑"/>
                              <m:supHide m:val="on"/>
                              <m:ctrlPr>
                                <a:rPr lang="zh-CN" altLang="zh-CN" i="1">
                                  <a:latin typeface="Cambria Math" panose="02040503050406030204" pitchFamily="18" charset="0"/>
                                </a:rPr>
                              </m:ctrlPr>
                            </m:naryPr>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𝑘</m:t>
                                  </m:r>
                                </m:sub>
                              </m:sSub>
                            </m:sub>
                            <m:sup/>
                            <m:e>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e>
                              </m:d>
                            </m:e>
                          </m:nary>
                        </m:e>
                      </m:nary>
                    </m:oMath>
                  </m:oMathPara>
                </a14:m>
                <a:endParaRPr lang="zh-CN" altLang="en-US" dirty="0"/>
              </a:p>
            </p:txBody>
          </p:sp>
        </mc:Choice>
        <mc:Fallback xmlns="">
          <p:sp>
            <p:nvSpPr>
              <p:cNvPr id="3" name="矩形 2">
                <a:extLst>
                  <a:ext uri="{FF2B5EF4-FFF2-40B4-BE49-F238E27FC236}">
                    <a16:creationId xmlns:a16="http://schemas.microsoft.com/office/drawing/2014/main" id="{60689556-F5E6-44DA-ABFA-2EAC33F7B11B}"/>
                  </a:ext>
                </a:extLst>
              </p:cNvPr>
              <p:cNvSpPr>
                <a:spLocks noRot="1" noChangeAspect="1" noMove="1" noResize="1" noEditPoints="1" noAdjustHandles="1" noChangeArrowheads="1" noChangeShapeType="1" noTextEdit="1"/>
              </p:cNvSpPr>
              <p:nvPr/>
            </p:nvSpPr>
            <p:spPr>
              <a:xfrm>
                <a:off x="1495936" y="2394646"/>
                <a:ext cx="2713883" cy="90633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A9716D4-FF9C-4545-8A28-EF2BD13AF2DA}"/>
                  </a:ext>
                </a:extLst>
              </p:cNvPr>
              <p:cNvSpPr/>
              <p:nvPr/>
            </p:nvSpPr>
            <p:spPr>
              <a:xfrm>
                <a:off x="4934183" y="2147655"/>
                <a:ext cx="1656287" cy="1153329"/>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𝑘</m:t>
                          </m:r>
                        </m:sup>
                      </m:sSup>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𝑘</m:t>
                              </m:r>
                            </m:sub>
                          </m:sSub>
                        </m:den>
                      </m:f>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𝑘</m:t>
                              </m:r>
                            </m:sub>
                          </m:sSub>
                        </m:sub>
                        <m:sup/>
                        <m:e>
                          <m:r>
                            <a:rPr lang="en-US" altLang="zh-CN" i="1">
                              <a:latin typeface="Cambria Math" panose="02040503050406030204" pitchFamily="18" charset="0"/>
                            </a:rPr>
                            <m:t>𝑥</m:t>
                          </m:r>
                        </m:e>
                      </m:nary>
                    </m:oMath>
                  </m:oMathPara>
                </a14:m>
                <a:endParaRPr lang="zh-CN" altLang="zh-CN" dirty="0"/>
              </a:p>
            </p:txBody>
          </p:sp>
        </mc:Choice>
        <mc:Fallback xmlns="">
          <p:sp>
            <p:nvSpPr>
              <p:cNvPr id="7" name="矩形 6">
                <a:extLst>
                  <a:ext uri="{FF2B5EF4-FFF2-40B4-BE49-F238E27FC236}">
                    <a16:creationId xmlns:a16="http://schemas.microsoft.com/office/drawing/2014/main" id="{EA9716D4-FF9C-4545-8A28-EF2BD13AF2DA}"/>
                  </a:ext>
                </a:extLst>
              </p:cNvPr>
              <p:cNvSpPr>
                <a:spLocks noRot="1" noChangeAspect="1" noMove="1" noResize="1" noEditPoints="1" noAdjustHandles="1" noChangeArrowheads="1" noChangeShapeType="1" noTextEdit="1"/>
              </p:cNvSpPr>
              <p:nvPr/>
            </p:nvSpPr>
            <p:spPr>
              <a:xfrm>
                <a:off x="4934183" y="2147655"/>
                <a:ext cx="1656287" cy="115332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7746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选择种子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17</a:t>
            </a:fld>
            <a:endParaRPr lang="zh-CN" altLang="en-US" dirty="0"/>
          </a:p>
        </p:txBody>
      </p:sp>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619580" cy="446305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结果可以根据随机种子选择而变化</a:t>
            </a: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一些种子可能导致比较差的收敛速度，或者收敛到次优簇</a:t>
            </a: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使用启发式或其他方法的结果选择好的种子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441701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聚类应用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18</a:t>
            </a:fld>
            <a:endParaRPr lang="zh-CN" altLang="en-US" dirty="0"/>
          </a:p>
        </p:txBody>
      </p:sp>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762210" y="1297666"/>
            <a:ext cx="7619580" cy="523115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文本挖掘</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用于相关搜索的文档簇</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查询建议的词簇</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推荐系统和广告</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用户簇的物品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广告推荐</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相关物品建议的项目簇</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图片搜索</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用于类似图像搜索和重复检测的图像簇</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语音识别或分离</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语音簇功能</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673023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主成分分析</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354373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无监督学习简介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890222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主成分分析（</a:t>
            </a:r>
            <a:r>
              <a:rPr lang="en-US" altLang="zh-CN" dirty="0"/>
              <a:t>Principal Component Analysis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p:sp>
        <p:nvSpPr>
          <p:cNvPr id="5" name="页脚占位符 1">
            <a:extLst>
              <a:ext uri="{FF2B5EF4-FFF2-40B4-BE49-F238E27FC236}">
                <a16:creationId xmlns:a16="http://schemas.microsoft.com/office/drawing/2014/main" id="{E55DF4C3-6783-4997-8258-6FAE8823C59B}"/>
              </a:ext>
            </a:extLst>
          </p:cNvPr>
          <p:cNvSpPr>
            <a:spLocks noGrp="1"/>
          </p:cNvSpPr>
          <p:nvPr>
            <p:ph type="ftr" sz="quarter" idx="11"/>
          </p:nvPr>
        </p:nvSpPr>
        <p:spPr>
          <a:xfrm>
            <a:off x="502443" y="6240464"/>
            <a:ext cx="3105151" cy="206381"/>
          </a:xfrm>
        </p:spPr>
        <p:txBody>
          <a:bodyPr/>
          <a:lstStyle/>
          <a:p>
            <a:r>
              <a:rPr lang="en-US" altLang="zh-CN" dirty="0"/>
              <a:t>Example credit: Andrew Ng</a:t>
            </a:r>
          </a:p>
        </p:txBody>
      </p:sp>
      <p:pic>
        <p:nvPicPr>
          <p:cNvPr id="7" name="图片 6">
            <a:extLst>
              <a:ext uri="{FF2B5EF4-FFF2-40B4-BE49-F238E27FC236}">
                <a16:creationId xmlns:a16="http://schemas.microsoft.com/office/drawing/2014/main" id="{AC6632C6-93F2-47FD-8159-7E9CB001808A}"/>
              </a:ext>
            </a:extLst>
          </p:cNvPr>
          <p:cNvPicPr>
            <a:picLocks noChangeAspect="1"/>
          </p:cNvPicPr>
          <p:nvPr/>
        </p:nvPicPr>
        <p:blipFill>
          <a:blip r:embed="rId3"/>
          <a:stretch>
            <a:fillRect/>
          </a:stretch>
        </p:blipFill>
        <p:spPr>
          <a:xfrm>
            <a:off x="4129503" y="1483089"/>
            <a:ext cx="4606965" cy="4302986"/>
          </a:xfrm>
          <a:prstGeom prst="rect">
            <a:avLst/>
          </a:prstGeom>
        </p:spPr>
      </p:pic>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52BADA2F-CCF1-4A37-9A23-26FC479D411D}"/>
                  </a:ext>
                </a:extLst>
              </p:cNvPr>
              <p:cNvSpPr txBox="1">
                <a:spLocks/>
              </p:cNvSpPr>
              <p:nvPr/>
            </p:nvSpPr>
            <p:spPr>
              <a:xfrm>
                <a:off x="681738" y="1535410"/>
                <a:ext cx="3268470" cy="470505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二维数据的示例</a:t>
                </a:r>
              </a:p>
              <a:p>
                <a:pPr lvl="1">
                  <a:lnSpc>
                    <a:spcPct val="150000"/>
                  </a:lnSpc>
                </a:pP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x</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：飞行员的驾驶技巧</a:t>
                </a:r>
              </a:p>
              <a:p>
                <a:pPr lvl="1">
                  <a:lnSpc>
                    <a:spcPct val="150000"/>
                  </a:lnSpc>
                </a:pP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x</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：他</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她有多喜欢飞行</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主成分</a:t>
                </a:r>
              </a:p>
              <a:p>
                <a:pPr lvl="1">
                  <a:lnSpc>
                    <a:spcPct val="150000"/>
                  </a:lnSpc>
                </a:pP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u</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oMath>
                </a14:m>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：一个人作为飞行员的内在相关因素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u</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：一些噪音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52BADA2F-CCF1-4A37-9A23-26FC479D411D}"/>
                  </a:ext>
                </a:extLst>
              </p:cNvPr>
              <p:cNvSpPr txBox="1">
                <a:spLocks noRot="1" noChangeAspect="1" noMove="1" noResize="1" noEditPoints="1" noAdjustHandles="1" noChangeArrowheads="1" noChangeShapeType="1" noTextEdit="1"/>
              </p:cNvSpPr>
              <p:nvPr/>
            </p:nvSpPr>
            <p:spPr>
              <a:xfrm>
                <a:off x="681738" y="1535410"/>
                <a:ext cx="3268470" cy="4705054"/>
              </a:xfrm>
              <a:prstGeom prst="rect">
                <a:avLst/>
              </a:prstGeom>
              <a:blipFill>
                <a:blip r:embed="rId6"/>
                <a:stretch>
                  <a:fillRect l="-1119" r="-1493"/>
                </a:stretch>
              </a:blipFill>
            </p:spPr>
            <p:txBody>
              <a:bodyPr/>
              <a:lstStyle/>
              <a:p>
                <a:r>
                  <a:rPr lang="en-US">
                    <a:noFill/>
                  </a:rPr>
                  <a:t> </a:t>
                </a:r>
              </a:p>
            </p:txBody>
          </p:sp>
        </mc:Fallback>
      </mc:AlternateContent>
    </p:spTree>
    <p:extLst>
      <p:ext uri="{BB962C8B-B14F-4D97-AF65-F5344CB8AC3E}">
        <p14:creationId xmlns:p14="http://schemas.microsoft.com/office/powerpoint/2010/main" val="1860077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主成分分析（</a:t>
            </a:r>
            <a:r>
              <a:rPr lang="en-US" altLang="zh-CN" dirty="0"/>
              <a:t>PCA</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822182" cy="39601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PCA</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试图识别数据所在的子空间</a:t>
                </a: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PCA</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正交变换</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将可能相关的变量的观测值转换为称为</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主成分</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线性不相关</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变量的一组值</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主成分的数量小于或等于原始变量的数量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观察值数量中的较小者</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𝑑</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𝑘</m:t>
                          </m:r>
                        </m:sup>
                      </m:sSup>
                      <m:r>
                        <a:rPr lang="en-US" altLang="zh-CN" b="0" i="1" smtClean="0">
                          <a:latin typeface="Cambria Math" panose="02040503050406030204" pitchFamily="18" charset="0"/>
                        </a:rPr>
                        <m:t>         </m:t>
                      </m:r>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𝑑</m:t>
                      </m:r>
                    </m:oMath>
                  </m:oMathPara>
                </a14:m>
                <a:endParaRPr lang="zh-CN" altLang="zh-CN" dirty="0"/>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8" y="1535410"/>
                <a:ext cx="7822182" cy="3960134"/>
              </a:xfrm>
              <a:prstGeom prst="rect">
                <a:avLst/>
              </a:prstGeom>
              <a:blipFill>
                <a:blip r:embed="rId5"/>
                <a:stretch>
                  <a:fillRect l="-4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1299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PCA</a:t>
            </a:r>
            <a:r>
              <a:rPr lang="zh-CN" altLang="en-US" dirty="0"/>
              <a:t>数据预处理</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22</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822182" cy="503912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给定数据集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sSubSup>
                    </m:oMath>
                  </m:oMathPara>
                </a14:m>
                <a:endParaRPr lang="zh-CN" altLang="zh-CN" dirty="0"/>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通常我们先预处理数据，使其均值和方差规范化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将数据集的中心点移动到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p>
              <a:p>
                <a:pPr marL="800100" lvl="1" indent="-342900">
                  <a:lnSpc>
                    <a:spcPct val="150000"/>
                  </a:lnSpc>
                  <a:buFont typeface="+mj-lt"/>
                  <a:buAutoNum type="arabicPeriod"/>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startAt="2"/>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统一每个变量的方差（可选）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8" y="1535410"/>
                <a:ext cx="7822182" cy="5039126"/>
              </a:xfrm>
              <a:prstGeom prst="rect">
                <a:avLst/>
              </a:prstGeom>
              <a:blipFill>
                <a:blip r:embed="rId5"/>
                <a:stretch>
                  <a:fillRect l="-4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601AD08-E094-4C4F-9D73-F760C9A68AFA}"/>
                  </a:ext>
                </a:extLst>
              </p:cNvPr>
              <p:cNvSpPr/>
              <p:nvPr/>
            </p:nvSpPr>
            <p:spPr>
              <a:xfrm>
                <a:off x="2091407" y="3699661"/>
                <a:ext cx="161448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nary>
                    </m:oMath>
                  </m:oMathPara>
                </a14:m>
                <a:endParaRPr lang="zh-CN" altLang="en-US" dirty="0"/>
              </a:p>
            </p:txBody>
          </p:sp>
        </mc:Choice>
        <mc:Fallback xmlns="">
          <p:sp>
            <p:nvSpPr>
              <p:cNvPr id="3" name="矩形 2">
                <a:extLst>
                  <a:ext uri="{FF2B5EF4-FFF2-40B4-BE49-F238E27FC236}">
                    <a16:creationId xmlns:a16="http://schemas.microsoft.com/office/drawing/2014/main" id="{3601AD08-E094-4C4F-9D73-F760C9A68AFA}"/>
                  </a:ext>
                </a:extLst>
              </p:cNvPr>
              <p:cNvSpPr>
                <a:spLocks noRot="1" noChangeAspect="1" noMove="1" noResize="1" noEditPoints="1" noAdjustHandles="1" noChangeArrowheads="1" noChangeShapeType="1" noTextEdit="1"/>
              </p:cNvSpPr>
              <p:nvPr/>
            </p:nvSpPr>
            <p:spPr>
              <a:xfrm>
                <a:off x="2091407" y="3699661"/>
                <a:ext cx="1614481"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CAE760B-7913-459D-8CE3-6FE4B0DE7250}"/>
                  </a:ext>
                </a:extLst>
              </p:cNvPr>
              <p:cNvSpPr/>
              <p:nvPr/>
            </p:nvSpPr>
            <p:spPr>
              <a:xfrm>
                <a:off x="4920330" y="3929980"/>
                <a:ext cx="1680780"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𝜇</m:t>
                      </m:r>
                    </m:oMath>
                  </m:oMathPara>
                </a14:m>
                <a:endParaRPr lang="zh-CN" altLang="en-US" dirty="0"/>
              </a:p>
            </p:txBody>
          </p:sp>
        </mc:Choice>
        <mc:Fallback xmlns="">
          <p:sp>
            <p:nvSpPr>
              <p:cNvPr id="5" name="矩形 4">
                <a:extLst>
                  <a:ext uri="{FF2B5EF4-FFF2-40B4-BE49-F238E27FC236}">
                    <a16:creationId xmlns:a16="http://schemas.microsoft.com/office/drawing/2014/main" id="{1CAE760B-7913-459D-8CE3-6FE4B0DE7250}"/>
                  </a:ext>
                </a:extLst>
              </p:cNvPr>
              <p:cNvSpPr>
                <a:spLocks noRot="1" noChangeAspect="1" noMove="1" noResize="1" noEditPoints="1" noAdjustHandles="1" noChangeArrowheads="1" noChangeShapeType="1" noTextEdit="1"/>
              </p:cNvSpPr>
              <p:nvPr/>
            </p:nvSpPr>
            <p:spPr>
              <a:xfrm>
                <a:off x="4920330" y="3929980"/>
                <a:ext cx="1680780" cy="387927"/>
              </a:xfrm>
              <a:prstGeom prst="rect">
                <a:avLst/>
              </a:prstGeom>
              <a:blipFill>
                <a:blip r:embed="rId7"/>
                <a:stretch>
                  <a:fillRect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92FCD0F-EED4-4ED9-853C-19966E012D91}"/>
                  </a:ext>
                </a:extLst>
              </p:cNvPr>
              <p:cNvSpPr/>
              <p:nvPr/>
            </p:nvSpPr>
            <p:spPr>
              <a:xfrm>
                <a:off x="1765676" y="5137098"/>
                <a:ext cx="2070823"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smtClean="0">
                              <a:latin typeface="Cambria Math" panose="02040503050406030204" pitchFamily="18" charset="0"/>
                            </a:rPr>
                            <m:t>𝜎</m:t>
                          </m:r>
                        </m:e>
                        <m:sub>
                          <m:r>
                            <a:rPr lang="zh-CN" altLang="en-US" i="1">
                              <a:latin typeface="Cambria Math" panose="02040503050406030204" pitchFamily="18" charset="0"/>
                            </a:rPr>
                            <m:t>𝑗</m:t>
                          </m:r>
                        </m:sub>
                        <m:sup>
                          <m:r>
                            <a:rPr lang="zh-CN" altLang="en-US" i="0">
                              <a:latin typeface="Cambria Math" panose="02040503050406030204" pitchFamily="18" charset="0"/>
                            </a:rPr>
                            <m:t>2</m:t>
                          </m:r>
                        </m:sup>
                      </m:sSub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den>
                      </m:f>
                      <m:nary>
                        <m:naryPr>
                          <m:chr m:val="∑"/>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bSup>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8" name="矩形 7">
                <a:extLst>
                  <a:ext uri="{FF2B5EF4-FFF2-40B4-BE49-F238E27FC236}">
                    <a16:creationId xmlns:a16="http://schemas.microsoft.com/office/drawing/2014/main" id="{892FCD0F-EED4-4ED9-853C-19966E012D91}"/>
                  </a:ext>
                </a:extLst>
              </p:cNvPr>
              <p:cNvSpPr>
                <a:spLocks noRot="1" noChangeAspect="1" noMove="1" noResize="1" noEditPoints="1" noAdjustHandles="1" noChangeArrowheads="1" noChangeShapeType="1" noTextEdit="1"/>
              </p:cNvSpPr>
              <p:nvPr/>
            </p:nvSpPr>
            <p:spPr>
              <a:xfrm>
                <a:off x="1765676" y="5137098"/>
                <a:ext cx="2070823" cy="84856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B43D669-850A-4577-9E00-F1700CA8CEBF}"/>
                  </a:ext>
                </a:extLst>
              </p:cNvPr>
              <p:cNvSpPr/>
              <p:nvPr/>
            </p:nvSpPr>
            <p:spPr>
              <a:xfrm>
                <a:off x="4964861" y="5353086"/>
                <a:ext cx="1720599" cy="416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𝑥</m:t>
                          </m:r>
                          <m:r>
                            <a:rPr lang="en-US" altLang="zh-CN" b="0" i="1" baseline="-25000" smtClean="0">
                              <a:latin typeface="Cambria Math" panose="02040503050406030204" pitchFamily="18" charset="0"/>
                            </a:rPr>
                            <m:t>𝑗</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r>
                                <a:rPr lang="en-US" altLang="zh-CN" b="0" i="1" baseline="-25000" smtClean="0">
                                  <a:latin typeface="Cambria Math" panose="02040503050406030204" pitchFamily="18" charset="0"/>
                                </a:rPr>
                                <m:t>𝑗</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𝑗</m:t>
                              </m:r>
                            </m:sub>
                          </m:sSub>
                        </m:den>
                      </m:f>
                    </m:oMath>
                  </m:oMathPara>
                </a14:m>
                <a:endParaRPr lang="zh-CN" altLang="en-US" dirty="0"/>
              </a:p>
            </p:txBody>
          </p:sp>
        </mc:Choice>
        <mc:Fallback xmlns="">
          <p:sp>
            <p:nvSpPr>
              <p:cNvPr id="9" name="矩形 8">
                <a:extLst>
                  <a:ext uri="{FF2B5EF4-FFF2-40B4-BE49-F238E27FC236}">
                    <a16:creationId xmlns:a16="http://schemas.microsoft.com/office/drawing/2014/main" id="{1B43D669-850A-4577-9E00-F1700CA8CEBF}"/>
                  </a:ext>
                </a:extLst>
              </p:cNvPr>
              <p:cNvSpPr>
                <a:spLocks noRot="1" noChangeAspect="1" noMove="1" noResize="1" noEditPoints="1" noAdjustHandles="1" noChangeArrowheads="1" noChangeShapeType="1" noTextEdit="1"/>
              </p:cNvSpPr>
              <p:nvPr/>
            </p:nvSpPr>
            <p:spPr>
              <a:xfrm>
                <a:off x="4964861" y="5353086"/>
                <a:ext cx="1720599" cy="416589"/>
              </a:xfrm>
              <a:prstGeom prst="rect">
                <a:avLst/>
              </a:prstGeom>
              <a:blipFill>
                <a:blip r:embed="rId9"/>
                <a:stretch>
                  <a:fillRect t="-135294" r="-31802" b="-20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5391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PCA</a:t>
            </a:r>
            <a:r>
              <a:rPr lang="zh-CN" altLang="en-US" dirty="0"/>
              <a:t>数据预处理</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23</a:t>
            </a:fld>
            <a:endParaRPr lang="zh-CN" altLang="en-US" dirty="0"/>
          </a:p>
        </p:txBody>
      </p:sp>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4596413"/>
            <a:ext cx="7822182" cy="179300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将数据的均值归零</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将每个坐标重新缩放使其具有单位方差，从而确保在相同的“比例”上处理不同的属性（可选）</a:t>
            </a:r>
          </a:p>
        </p:txBody>
      </p:sp>
      <p:pic>
        <p:nvPicPr>
          <p:cNvPr id="10" name="图片 9">
            <a:extLst>
              <a:ext uri="{FF2B5EF4-FFF2-40B4-BE49-F238E27FC236}">
                <a16:creationId xmlns:a16="http://schemas.microsoft.com/office/drawing/2014/main" id="{9E2A4FE7-1B7C-4C2C-81DF-F8289020BB88}"/>
              </a:ext>
            </a:extLst>
          </p:cNvPr>
          <p:cNvPicPr>
            <a:picLocks noChangeAspect="1"/>
          </p:cNvPicPr>
          <p:nvPr/>
        </p:nvPicPr>
        <p:blipFill>
          <a:blip r:embed="rId3"/>
          <a:stretch>
            <a:fillRect/>
          </a:stretch>
        </p:blipFill>
        <p:spPr>
          <a:xfrm>
            <a:off x="1062347" y="1229269"/>
            <a:ext cx="7019306" cy="3166575"/>
          </a:xfrm>
          <a:prstGeom prst="rect">
            <a:avLst/>
          </a:prstGeom>
        </p:spPr>
      </p:pic>
    </p:spTree>
    <p:extLst>
      <p:ext uri="{BB962C8B-B14F-4D97-AF65-F5344CB8AC3E}">
        <p14:creationId xmlns:p14="http://schemas.microsoft.com/office/powerpoint/2010/main" val="3302365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PCA</a:t>
            </a:r>
            <a:r>
              <a:rPr lang="zh-CN" altLang="en-US" dirty="0"/>
              <a:t>解决方案</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24</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4596413"/>
                <a:ext cx="7822182" cy="179300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PCA</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找到具有最大变量方差的方向</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其对应于具有最大特征值的矩阵</a:t>
                </a:r>
                <a14:m>
                  <m:oMath xmlns:m="http://schemas.openxmlformats.org/officeDocument/2006/math">
                    <m:sSup>
                      <m:sSup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e>
                      <m:sup>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sup>
                    </m:sSup>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的特征向量</a:t>
                </a: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8" y="4596413"/>
                <a:ext cx="7822182" cy="1793006"/>
              </a:xfrm>
              <a:prstGeom prst="rect">
                <a:avLst/>
              </a:prstGeom>
              <a:blipFill>
                <a:blip r:embed="rId5"/>
                <a:stretch>
                  <a:fillRect l="-468"/>
                </a:stretch>
              </a:blipFill>
            </p:spPr>
            <p:txBody>
              <a:bodyPr/>
              <a:lstStyle/>
              <a:p>
                <a:r>
                  <a:rPr lang="en-US">
                    <a:noFill/>
                  </a:rPr>
                  <a:t> </a:t>
                </a:r>
              </a:p>
            </p:txBody>
          </p:sp>
        </mc:Fallback>
      </mc:AlternateContent>
      <p:pic>
        <p:nvPicPr>
          <p:cNvPr id="7" name="图片 6">
            <a:extLst>
              <a:ext uri="{FF2B5EF4-FFF2-40B4-BE49-F238E27FC236}">
                <a16:creationId xmlns:a16="http://schemas.microsoft.com/office/drawing/2014/main" id="{617078BE-D3D5-4FF4-BE06-80812062145B}"/>
              </a:ext>
            </a:extLst>
          </p:cNvPr>
          <p:cNvPicPr>
            <a:picLocks noChangeAspect="1"/>
          </p:cNvPicPr>
          <p:nvPr/>
        </p:nvPicPr>
        <p:blipFill>
          <a:blip r:embed="rId6"/>
          <a:stretch>
            <a:fillRect/>
          </a:stretch>
        </p:blipFill>
        <p:spPr>
          <a:xfrm>
            <a:off x="469477" y="1549400"/>
            <a:ext cx="8205046" cy="2626360"/>
          </a:xfrm>
          <a:prstGeom prst="rect">
            <a:avLst/>
          </a:prstGeom>
        </p:spPr>
      </p:pic>
    </p:spTree>
    <p:extLst>
      <p:ext uri="{BB962C8B-B14F-4D97-AF65-F5344CB8AC3E}">
        <p14:creationId xmlns:p14="http://schemas.microsoft.com/office/powerpoint/2010/main" val="2110381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C1EF8003-2091-4B8B-B7D6-026EC32A45B0}"/>
              </a:ext>
            </a:extLst>
          </p:cNvPr>
          <p:cNvGrpSpPr/>
          <p:nvPr/>
        </p:nvGrpSpPr>
        <p:grpSpPr>
          <a:xfrm>
            <a:off x="4903573" y="1462169"/>
            <a:ext cx="3776720" cy="3669438"/>
            <a:chOff x="4903573" y="1462169"/>
            <a:chExt cx="3776720" cy="3669438"/>
          </a:xfrm>
        </p:grpSpPr>
        <p:grpSp>
          <p:nvGrpSpPr>
            <p:cNvPr id="9" name="组合 8">
              <a:extLst>
                <a:ext uri="{FF2B5EF4-FFF2-40B4-BE49-F238E27FC236}">
                  <a16:creationId xmlns:a16="http://schemas.microsoft.com/office/drawing/2014/main" id="{6B02DDB9-A81A-411E-A55C-FE5C2E25030D}"/>
                </a:ext>
              </a:extLst>
            </p:cNvPr>
            <p:cNvGrpSpPr/>
            <p:nvPr/>
          </p:nvGrpSpPr>
          <p:grpSpPr>
            <a:xfrm>
              <a:off x="4903573" y="1462169"/>
              <a:ext cx="3739077" cy="3669438"/>
              <a:chOff x="4572000" y="1846217"/>
              <a:chExt cx="3739077" cy="3669438"/>
            </a:xfrm>
          </p:grpSpPr>
          <p:pic>
            <p:nvPicPr>
              <p:cNvPr id="10" name="图片 9">
                <a:extLst>
                  <a:ext uri="{FF2B5EF4-FFF2-40B4-BE49-F238E27FC236}">
                    <a16:creationId xmlns:a16="http://schemas.microsoft.com/office/drawing/2014/main" id="{A0D330E6-7F7D-42B2-891E-47DB1BFC4879}"/>
                  </a:ext>
                </a:extLst>
              </p:cNvPr>
              <p:cNvPicPr>
                <a:picLocks noChangeAspect="1"/>
              </p:cNvPicPr>
              <p:nvPr/>
            </p:nvPicPr>
            <p:blipFill>
              <a:blip r:embed="rId3"/>
              <a:stretch>
                <a:fillRect/>
              </a:stretch>
            </p:blipFill>
            <p:spPr>
              <a:xfrm>
                <a:off x="4572000" y="1846217"/>
                <a:ext cx="3739077" cy="3669438"/>
              </a:xfrm>
              <a:prstGeom prst="rect">
                <a:avLst/>
              </a:prstGeom>
            </p:spPr>
          </p:pic>
          <p:sp>
            <p:nvSpPr>
              <p:cNvPr id="14" name="右大括号 13">
                <a:extLst>
                  <a:ext uri="{FF2B5EF4-FFF2-40B4-BE49-F238E27FC236}">
                    <a16:creationId xmlns:a16="http://schemas.microsoft.com/office/drawing/2014/main" id="{20F4DB0C-1A35-4A25-9C60-FC5EB9D76690}"/>
                  </a:ext>
                </a:extLst>
              </p:cNvPr>
              <p:cNvSpPr/>
              <p:nvPr/>
            </p:nvSpPr>
            <p:spPr>
              <a:xfrm rot="3071215">
                <a:off x="7044147" y="2665527"/>
                <a:ext cx="82731" cy="1402724"/>
              </a:xfrm>
              <a:prstGeom prst="rightBrace">
                <a:avLst>
                  <a:gd name="adj1" fmla="val 8333"/>
                  <a:gd name="adj2" fmla="val 49684"/>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B75F756-2CAB-40EA-AE15-E323B47D07A1}"/>
                    </a:ext>
                  </a:extLst>
                </p:cNvPr>
                <p:cNvSpPr/>
                <p:nvPr/>
              </p:nvSpPr>
              <p:spPr>
                <a:xfrm>
                  <a:off x="7347235" y="2802104"/>
                  <a:ext cx="923843" cy="66345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zh-CN" altLang="zh-CN" sz="2000" i="1">
                                <a:latin typeface="Cambria Math" panose="02040503050406030204" pitchFamily="18" charset="0"/>
                              </a:rPr>
                            </m:ctrlPr>
                          </m:sSup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sup>
                            </m:sSup>
                          </m:e>
                          <m:sup>
                            <m:r>
                              <a:rPr lang="en-US" altLang="zh-CN" sz="2000" i="1">
                                <a:latin typeface="Cambria Math" panose="02040503050406030204" pitchFamily="18" charset="0"/>
                                <a:ea typeface="Cambria Math" panose="02040503050406030204" pitchFamily="18" charset="0"/>
                              </a:rPr>
                              <m:t>⊤</m:t>
                            </m:r>
                          </m:sup>
                        </m:sSup>
                        <m:r>
                          <a:rPr lang="en-US" altLang="zh-CN" sz="2000" i="1">
                            <a:latin typeface="Cambria Math" panose="02040503050406030204" pitchFamily="18" charset="0"/>
                            <a:ea typeface="Cambria Math" panose="02040503050406030204" pitchFamily="18" charset="0"/>
                          </a:rPr>
                          <m:t>𝑢</m:t>
                        </m:r>
                      </m:oMath>
                    </m:oMathPara>
                  </a14:m>
                  <a:endParaRPr lang="en-US" altLang="zh-CN" sz="2000" dirty="0">
                    <a:latin typeface="Cambria Math" panose="02040503050406030204" pitchFamily="18" charset="0"/>
                    <a:ea typeface="Cambria Math" panose="02040503050406030204" pitchFamily="18" charset="0"/>
                  </a:endParaRPr>
                </a:p>
              </p:txBody>
            </p:sp>
          </mc:Choice>
          <mc:Fallback xmlns="">
            <p:sp>
              <p:nvSpPr>
                <p:cNvPr id="6" name="矩形 5">
                  <a:extLst>
                    <a:ext uri="{FF2B5EF4-FFF2-40B4-BE49-F238E27FC236}">
                      <a16:creationId xmlns:a16="http://schemas.microsoft.com/office/drawing/2014/main" id="{FB75F756-2CAB-40EA-AE15-E323B47D07A1}"/>
                    </a:ext>
                  </a:extLst>
                </p:cNvPr>
                <p:cNvSpPr>
                  <a:spLocks noRot="1" noChangeAspect="1" noMove="1" noResize="1" noEditPoints="1" noAdjustHandles="1" noChangeArrowheads="1" noChangeShapeType="1" noTextEdit="1"/>
                </p:cNvSpPr>
                <p:nvPr/>
              </p:nvSpPr>
              <p:spPr>
                <a:xfrm>
                  <a:off x="7347235" y="2802104"/>
                  <a:ext cx="923843" cy="66345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EFE874E1-D1C1-4F6A-A1C6-8520B42E814F}"/>
                    </a:ext>
                  </a:extLst>
                </p:cNvPr>
                <p:cNvSpPr/>
                <p:nvPr/>
              </p:nvSpPr>
              <p:spPr>
                <a:xfrm>
                  <a:off x="7248882" y="1820405"/>
                  <a:ext cx="642163"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sup>
                        </m:sSup>
                      </m:oMath>
                    </m:oMathPara>
                  </a14:m>
                  <a:endParaRPr lang="zh-CN" altLang="en-US" sz="2000" dirty="0"/>
                </a:p>
              </p:txBody>
            </p:sp>
          </mc:Choice>
          <mc:Fallback xmlns="">
            <p:sp>
              <p:nvSpPr>
                <p:cNvPr id="15" name="矩形 14">
                  <a:extLst>
                    <a:ext uri="{FF2B5EF4-FFF2-40B4-BE49-F238E27FC236}">
                      <a16:creationId xmlns:a16="http://schemas.microsoft.com/office/drawing/2014/main" id="{EFE874E1-D1C1-4F6A-A1C6-8520B42E814F}"/>
                    </a:ext>
                  </a:extLst>
                </p:cNvPr>
                <p:cNvSpPr>
                  <a:spLocks noRot="1" noChangeAspect="1" noMove="1" noResize="1" noEditPoints="1" noAdjustHandles="1" noChangeArrowheads="1" noChangeShapeType="1" noTextEdit="1"/>
                </p:cNvSpPr>
                <p:nvPr/>
              </p:nvSpPr>
              <p:spPr>
                <a:xfrm>
                  <a:off x="7248882" y="1820405"/>
                  <a:ext cx="642163" cy="41293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BBFE4A12-9145-4CEF-A890-D5C3121FF404}"/>
                    </a:ext>
                  </a:extLst>
                </p:cNvPr>
                <p:cNvSpPr/>
                <p:nvPr/>
              </p:nvSpPr>
              <p:spPr>
                <a:xfrm>
                  <a:off x="8271078" y="1762805"/>
                  <a:ext cx="4092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𝑢</m:t>
                        </m:r>
                      </m:oMath>
                    </m:oMathPara>
                  </a14:m>
                  <a:endParaRPr lang="zh-CN" altLang="en-US" sz="2000" dirty="0"/>
                </a:p>
              </p:txBody>
            </p:sp>
          </mc:Choice>
          <mc:Fallback xmlns="">
            <p:sp>
              <p:nvSpPr>
                <p:cNvPr id="16" name="矩形 15">
                  <a:extLst>
                    <a:ext uri="{FF2B5EF4-FFF2-40B4-BE49-F238E27FC236}">
                      <a16:creationId xmlns:a16="http://schemas.microsoft.com/office/drawing/2014/main" id="{BBFE4A12-9145-4CEF-A890-D5C3121FF404}"/>
                    </a:ext>
                  </a:extLst>
                </p:cNvPr>
                <p:cNvSpPr>
                  <a:spLocks noRot="1" noChangeAspect="1" noMove="1" noResize="1" noEditPoints="1" noAdjustHandles="1" noChangeArrowheads="1" noChangeShapeType="1" noTextEdit="1"/>
                </p:cNvSpPr>
                <p:nvPr/>
              </p:nvSpPr>
              <p:spPr>
                <a:xfrm>
                  <a:off x="8271078" y="1762805"/>
                  <a:ext cx="409215" cy="400110"/>
                </a:xfrm>
                <a:prstGeom prst="rect">
                  <a:avLst/>
                </a:prstGeom>
                <a:blipFill>
                  <a:blip r:embed="rId16"/>
                  <a:stretch>
                    <a:fillRect/>
                  </a:stretch>
                </a:blipFill>
              </p:spPr>
              <p:txBody>
                <a:bodyPr/>
                <a:lstStyle/>
                <a:p>
                  <a:r>
                    <a:rPr lang="zh-CN" altLang="en-US">
                      <a:noFill/>
                    </a:rPr>
                    <a:t> </a:t>
                  </a:r>
                </a:p>
              </p:txBody>
            </p:sp>
          </mc:Fallback>
        </mc:AlternateContent>
      </p:grpSp>
      <p:sp>
        <p:nvSpPr>
          <p:cNvPr id="2" name="标题 1"/>
          <p:cNvSpPr>
            <a:spLocks noGrp="1"/>
          </p:cNvSpPr>
          <p:nvPr>
            <p:ph type="title"/>
          </p:nvPr>
        </p:nvSpPr>
        <p:spPr>
          <a:xfrm>
            <a:off x="681738" y="1"/>
            <a:ext cx="8137922" cy="1028699"/>
          </a:xfrm>
        </p:spPr>
        <p:txBody>
          <a:bodyPr/>
          <a:lstStyle/>
          <a:p>
            <a:r>
              <a:rPr lang="en-US" altLang="zh-CN" dirty="0"/>
              <a:t>PCA</a:t>
            </a:r>
            <a:r>
              <a:rPr lang="zh-CN" altLang="en-US" dirty="0"/>
              <a:t>解决方案：数据投影</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52BADA2F-CCF1-4A37-9A23-26FC479D411D}"/>
                  </a:ext>
                </a:extLst>
              </p:cNvPr>
              <p:cNvSpPr txBox="1">
                <a:spLocks/>
              </p:cNvSpPr>
              <p:nvPr/>
            </p:nvSpPr>
            <p:spPr>
              <a:xfrm>
                <a:off x="681738" y="1535410"/>
                <a:ext cx="4539486" cy="470505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每个点</a:t>
                </a:r>
                <a14:m>
                  <m:oMath xmlns:m="http://schemas.openxmlformats.org/officeDocument/2006/math">
                    <m:sSup>
                      <m:sSup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p>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到方向</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的投影</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∥=1)</m:t>
                    </m:r>
                  </m:oMath>
                </a14:m>
                <a:endParaRPr lang="zh-CN" altLang="zh-CN" dirty="0"/>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sSup>
                            <m:sSupPr>
                              <m:ctrlPr>
                                <a:rPr lang="zh-CN"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p>
                          </m:sSup>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𝑢</m:t>
                      </m:r>
                    </m:oMath>
                  </m:oMathPara>
                </a14:m>
                <a:endParaRPr lang="en-US" altLang="zh-CN" dirty="0">
                  <a:latin typeface="Cambria Math" panose="02040503050406030204" pitchFamily="18" charset="0"/>
                  <a:ea typeface="Cambria Math" panose="02040503050406030204" pitchFamily="18" charset="0"/>
                </a:endParaRPr>
              </a:p>
              <a:p>
                <a:pPr>
                  <a:lnSpc>
                    <a:spcPct val="150000"/>
                  </a:lnSpc>
                </a:pPr>
                <a:endParaRPr lang="en-US" altLang="zh-CN" dirty="0"/>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投影的方差</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52BADA2F-CCF1-4A37-9A23-26FC479D411D}"/>
                  </a:ext>
                </a:extLst>
              </p:cNvPr>
              <p:cNvSpPr txBox="1">
                <a:spLocks noRot="1" noChangeAspect="1" noMove="1" noResize="1" noEditPoints="1" noAdjustHandles="1" noChangeArrowheads="1" noChangeShapeType="1" noTextEdit="1"/>
              </p:cNvSpPr>
              <p:nvPr/>
            </p:nvSpPr>
            <p:spPr>
              <a:xfrm>
                <a:off x="681738" y="1535410"/>
                <a:ext cx="4539486" cy="4705054"/>
              </a:xfrm>
              <a:prstGeom prst="rect">
                <a:avLst/>
              </a:prstGeom>
              <a:blipFill>
                <a:blip r:embed="rId12"/>
                <a:stretch>
                  <a:fillRect l="-8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C7ECF7A-3EA1-4355-B458-E1F297D35558}"/>
                  </a:ext>
                </a:extLst>
              </p:cNvPr>
              <p:cNvSpPr/>
              <p:nvPr/>
            </p:nvSpPr>
            <p:spPr>
              <a:xfrm>
                <a:off x="681738" y="4148434"/>
                <a:ext cx="4426147" cy="14117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i="1" smtClean="0">
                              <a:latin typeface="Cambria Math" panose="02040503050406030204" pitchFamily="18" charset="0"/>
                            </a:rPr>
                          </m:ctrlPr>
                        </m:eqArrPr>
                        <m:e>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𝑚</m:t>
                              </m:r>
                            </m:den>
                          </m:f>
                          <m:nary>
                            <m:naryPr>
                              <m:chr m:val="∑"/>
                              <m:limLoc m:val="subSup"/>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𝑚</m:t>
                              </m:r>
                            </m:sup>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p>
                                        <m:sSupPr>
                                          <m:ctrlPr>
                                            <a:rPr lang="zh-CN" altLang="en-US" sz="1600" i="1">
                                              <a:latin typeface="Cambria Math" panose="02040503050406030204" pitchFamily="18" charset="0"/>
                                            </a:rPr>
                                          </m:ctrlPr>
                                        </m:sSupPr>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e>
                                        <m:sup>
                                          <m:r>
                                            <a:rPr lang="zh-CN" altLang="en-US" sz="1600" i="0">
                                              <a:latin typeface="Cambria Math" panose="02040503050406030204" pitchFamily="18" charset="0"/>
                                            </a:rPr>
                                            <m:t>⊤</m:t>
                                          </m:r>
                                        </m:sup>
                                      </m:sSup>
                                      <m:r>
                                        <a:rPr lang="zh-CN" altLang="en-US" sz="1600" i="1">
                                          <a:latin typeface="Cambria Math" panose="02040503050406030204" pitchFamily="18" charset="0"/>
                                        </a:rPr>
                                        <m:t>𝑢</m:t>
                                      </m:r>
                                    </m:e>
                                  </m:d>
                                </m:e>
                                <m:sup>
                                  <m:r>
                                    <a:rPr lang="zh-CN" altLang="en-US" sz="1600" i="0">
                                      <a:latin typeface="Cambria Math" panose="02040503050406030204" pitchFamily="18" charset="0"/>
                                    </a:rPr>
                                    <m:t>2</m:t>
                                  </m:r>
                                </m:sup>
                              </m:sSup>
                            </m:e>
                          </m:nary>
                          <m:r>
                            <a:rPr lang="zh-CN" altLang="en-US" sz="1600" i="0">
                              <a:latin typeface="Cambria Math" panose="02040503050406030204" pitchFamily="18" charset="0"/>
                            </a:rPr>
                            <m:t>  &amp;=</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𝑚</m:t>
                              </m:r>
                            </m:den>
                          </m:f>
                          <m:nary>
                            <m:naryPr>
                              <m:chr m:val="∑"/>
                              <m:limLoc m:val="subSup"/>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𝑚</m:t>
                              </m:r>
                            </m:sup>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𝑢</m:t>
                                  </m:r>
                                </m:e>
                                <m:sup>
                                  <m:r>
                                    <a:rPr lang="zh-CN" altLang="en-US" sz="1600" i="0">
                                      <a:latin typeface="Cambria Math" panose="02040503050406030204" pitchFamily="18" charset="0"/>
                                    </a:rPr>
                                    <m:t>⊤</m:t>
                                  </m:r>
                                </m:sup>
                              </m:sSup>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e>
                          </m:nary>
                          <m:sSup>
                            <m:sSupPr>
                              <m:ctrlPr>
                                <a:rPr lang="zh-CN" altLang="en-US" sz="1600" i="1">
                                  <a:latin typeface="Cambria Math" panose="02040503050406030204" pitchFamily="18" charset="0"/>
                                </a:rPr>
                              </m:ctrlPr>
                            </m:sSupPr>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e>
                            <m:sup>
                              <m:r>
                                <a:rPr lang="zh-CN" altLang="en-US" sz="1600" i="0">
                                  <a:latin typeface="Cambria Math" panose="02040503050406030204" pitchFamily="18" charset="0"/>
                                </a:rPr>
                                <m:t>⊤</m:t>
                              </m:r>
                            </m:sup>
                          </m:sSup>
                          <m:r>
                            <a:rPr lang="zh-CN" altLang="en-US" sz="1600" i="1">
                              <a:latin typeface="Cambria Math" panose="02040503050406030204" pitchFamily="18" charset="0"/>
                            </a:rPr>
                            <m:t>𝑢</m:t>
                          </m:r>
                          <m:r>
                            <a:rPr lang="zh-CN" altLang="en-US" sz="1600" i="0">
                              <a:latin typeface="Cambria Math" panose="02040503050406030204" pitchFamily="18" charset="0"/>
                            </a:rPr>
                            <m:t> </m:t>
                          </m:r>
                        </m:e>
                        <m:e>
                          <m:r>
                            <a:rPr lang="zh-CN" altLang="en-US" sz="1600" i="0">
                              <a:latin typeface="Cambria Math" panose="02040503050406030204" pitchFamily="18" charset="0"/>
                            </a:rPr>
                            <m:t>&amp;=</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𝑢</m:t>
                              </m:r>
                            </m:e>
                            <m:sup>
                              <m:r>
                                <a:rPr lang="zh-CN" altLang="en-US" sz="1600" i="0">
                                  <a:latin typeface="Cambria Math" panose="02040503050406030204" pitchFamily="18" charset="0"/>
                                </a:rPr>
                                <m:t>⊤</m:t>
                              </m:r>
                            </m:sup>
                          </m:sSup>
                          <m:r>
                            <a:rPr lang="zh-CN" altLang="en-US" sz="1600" i="0">
                              <a:latin typeface="Cambria Math" panose="02040503050406030204" pitchFamily="18" charset="0"/>
                            </a:rPr>
                            <m:t> </m:t>
                          </m:r>
                          <m:d>
                            <m:dPr>
                              <m:ctrlPr>
                                <a:rPr lang="zh-CN" altLang="en-US" sz="1600" i="1">
                                  <a:latin typeface="Cambria Math" panose="02040503050406030204" pitchFamily="18" charset="0"/>
                                </a:rPr>
                              </m:ctrlPr>
                            </m:dPr>
                            <m:e>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𝑚</m:t>
                                  </m:r>
                                </m:den>
                              </m:f>
                              <m:nary>
                                <m:naryPr>
                                  <m:chr m:val="∑"/>
                                  <m:limLoc m:val="subSup"/>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𝑚</m:t>
                                  </m:r>
                                </m:sup>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e>
                              </m:nary>
                              <m:sSup>
                                <m:sSupPr>
                                  <m:ctrlPr>
                                    <a:rPr lang="zh-CN" altLang="en-US" sz="1600" i="1">
                                      <a:latin typeface="Cambria Math" panose="02040503050406030204" pitchFamily="18" charset="0"/>
                                    </a:rPr>
                                  </m:ctrlPr>
                                </m:sSupPr>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e>
                                <m:sup>
                                  <m:r>
                                    <a:rPr lang="zh-CN" altLang="en-US" sz="1600" i="0">
                                      <a:latin typeface="Cambria Math" panose="02040503050406030204" pitchFamily="18" charset="0"/>
                                    </a:rPr>
                                    <m:t>⊤</m:t>
                                  </m:r>
                                </m:sup>
                              </m:sSup>
                            </m:e>
                          </m:d>
                          <m:r>
                            <a:rPr lang="zh-CN" altLang="en-US" sz="1600" i="1">
                              <a:latin typeface="Cambria Math" panose="02040503050406030204" pitchFamily="18" charset="0"/>
                            </a:rPr>
                            <m:t>𝑢</m:t>
                          </m:r>
                        </m:e>
                        <m:e>
                          <m:r>
                            <a:rPr lang="zh-CN" altLang="en-US" sz="1600" i="0">
                              <a:latin typeface="Cambria Math" panose="02040503050406030204" pitchFamily="18" charset="0"/>
                            </a:rPr>
                            <m:t>&amp;≡</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𝑢</m:t>
                              </m:r>
                            </m:e>
                            <m:sup>
                              <m:r>
                                <a:rPr lang="zh-CN" altLang="en-US" sz="1600" i="0">
                                  <a:latin typeface="Cambria Math" panose="02040503050406030204" pitchFamily="18" charset="0"/>
                                </a:rPr>
                                <m:t>⊤</m:t>
                              </m:r>
                            </m:sup>
                          </m:sSup>
                          <m:r>
                            <m:rPr>
                              <m:sty m:val="p"/>
                            </m:rPr>
                            <a:rPr lang="el-GR" altLang="zh-CN" sz="1600" i="1" smtClean="0">
                              <a:latin typeface="Cambria Math" panose="02040503050406030204" pitchFamily="18" charset="0"/>
                              <a:ea typeface="Cambria Math" panose="02040503050406030204" pitchFamily="18" charset="0"/>
                            </a:rPr>
                            <m:t>Σ</m:t>
                          </m:r>
                          <m:r>
                            <a:rPr lang="en-US" altLang="zh-CN" sz="1600" b="0" i="1" smtClean="0">
                              <a:latin typeface="Cambria Math" panose="02040503050406030204" pitchFamily="18" charset="0"/>
                              <a:ea typeface="Cambria Math" panose="02040503050406030204" pitchFamily="18" charset="0"/>
                            </a:rPr>
                            <m:t> </m:t>
                          </m:r>
                          <m:r>
                            <a:rPr lang="zh-CN" altLang="en-US" sz="1600" i="1">
                              <a:latin typeface="Cambria Math" panose="02040503050406030204" pitchFamily="18" charset="0"/>
                            </a:rPr>
                            <m:t>𝑢</m:t>
                          </m:r>
                        </m:e>
                      </m:eqArr>
                    </m:oMath>
                  </m:oMathPara>
                </a14:m>
                <a:endParaRPr lang="zh-CN" altLang="en-US" sz="1600" dirty="0"/>
              </a:p>
            </p:txBody>
          </p:sp>
        </mc:Choice>
        <mc:Fallback xmlns="">
          <p:sp>
            <p:nvSpPr>
              <p:cNvPr id="3" name="矩形 2">
                <a:extLst>
                  <a:ext uri="{FF2B5EF4-FFF2-40B4-BE49-F238E27FC236}">
                    <a16:creationId xmlns:a16="http://schemas.microsoft.com/office/drawing/2014/main" id="{3C7ECF7A-3EA1-4355-B458-E1F297D35558}"/>
                  </a:ext>
                </a:extLst>
              </p:cNvPr>
              <p:cNvSpPr>
                <a:spLocks noRot="1" noChangeAspect="1" noMove="1" noResize="1" noEditPoints="1" noAdjustHandles="1" noChangeArrowheads="1" noChangeShapeType="1" noTextEdit="1"/>
              </p:cNvSpPr>
              <p:nvPr/>
            </p:nvSpPr>
            <p:spPr>
              <a:xfrm>
                <a:off x="681738" y="4148434"/>
                <a:ext cx="4426147" cy="1411733"/>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1EE8164-AB5A-481D-808C-431D0606986F}"/>
                  </a:ext>
                </a:extLst>
              </p:cNvPr>
              <p:cNvSpPr txBox="1"/>
              <p:nvPr/>
            </p:nvSpPr>
            <p:spPr>
              <a:xfrm>
                <a:off x="2480642" y="5688418"/>
                <a:ext cx="1869614" cy="307777"/>
              </a:xfrm>
              <a:prstGeom prst="rect">
                <a:avLst/>
              </a:prstGeom>
              <a:noFill/>
            </p:spPr>
            <p:txBody>
              <a:bodyPr wrap="none" rtlCol="0">
                <a:spAutoFit/>
              </a:bodyPr>
              <a:lstStyle/>
              <a:p>
                <a14:m>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Σ</m:t>
                    </m:r>
                    <m:r>
                      <a:rPr lang="el-GR" altLang="zh-CN" sz="1400" i="1" smtClean="0">
                        <a:latin typeface="Cambria Math" panose="02040503050406030204" pitchFamily="18" charset="0"/>
                        <a:ea typeface="Cambria Math" panose="02040503050406030204" pitchFamily="18" charset="0"/>
                      </a:rPr>
                      <m:t> : </m:t>
                    </m:r>
                  </m:oMath>
                </a14:m>
                <a:r>
                  <a:rPr lang="en-US" altLang="zh-CN" sz="1400" dirty="0">
                    <a:ea typeface="阿里巴巴普惠体 R" panose="00020600040101010101"/>
                  </a:rPr>
                  <a:t>Covariance matrix</a:t>
                </a:r>
                <a:endParaRPr lang="zh-CN" altLang="en-US" sz="1400" dirty="0">
                  <a:ea typeface="阿里巴巴普惠体 R" panose="00020600040101010101"/>
                </a:endParaRPr>
              </a:p>
            </p:txBody>
          </p:sp>
        </mc:Choice>
        <mc:Fallback xmlns="">
          <p:sp>
            <p:nvSpPr>
              <p:cNvPr id="5" name="文本框 4">
                <a:extLst>
                  <a:ext uri="{FF2B5EF4-FFF2-40B4-BE49-F238E27FC236}">
                    <a16:creationId xmlns:a16="http://schemas.microsoft.com/office/drawing/2014/main" id="{21EE8164-AB5A-481D-808C-431D0606986F}"/>
                  </a:ext>
                </a:extLst>
              </p:cNvPr>
              <p:cNvSpPr txBox="1">
                <a:spLocks noRot="1" noChangeAspect="1" noMove="1" noResize="1" noEditPoints="1" noAdjustHandles="1" noChangeArrowheads="1" noChangeShapeType="1" noTextEdit="1"/>
              </p:cNvSpPr>
              <p:nvPr/>
            </p:nvSpPr>
            <p:spPr>
              <a:xfrm>
                <a:off x="2480642" y="5688418"/>
                <a:ext cx="1869614" cy="307777"/>
              </a:xfrm>
              <a:prstGeom prst="rect">
                <a:avLst/>
              </a:prstGeom>
              <a:blipFill>
                <a:blip r:embed="rId18"/>
                <a:stretch>
                  <a:fillRect t="-3922"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3145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PCA</a:t>
            </a:r>
            <a:r>
              <a:rPr lang="zh-CN" altLang="en-US" dirty="0"/>
              <a:t>解决方案：最大特征值</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26</a:t>
            </a:fld>
            <a:endParaRPr lang="zh-CN" altLang="en-US" dirty="0"/>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52BADA2F-CCF1-4A37-9A23-26FC479D411D}"/>
                  </a:ext>
                </a:extLst>
              </p:cNvPr>
              <p:cNvSpPr txBox="1">
                <a:spLocks/>
              </p:cNvSpPr>
              <p:nvPr/>
            </p:nvSpPr>
            <p:spPr>
              <a:xfrm>
                <a:off x="681738" y="2591136"/>
                <a:ext cx="4539486" cy="261605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找到数据的</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个主成分就是找到</a:t>
                </a:r>
                <a14:m>
                  <m:oMath xmlns:m="http://schemas.openxmlformats.org/officeDocument/2006/math">
                    <m:r>
                      <m:rPr>
                        <m:sty m:val="p"/>
                      </m:rPr>
                      <a:rPr lang="en-US" altLang="zh-CN" i="0" dirty="0" smtClean="0">
                        <a:latin typeface="Cambria Math" panose="02040503050406030204" pitchFamily="18" charset="0"/>
                        <a:ea typeface="阿里巴巴普惠体 R" panose="00020600040101010101" pitchFamily="18" charset="-122"/>
                        <a:cs typeface="阿里巴巴普惠体 R" panose="00020600040101010101" pitchFamily="18" charset="-122"/>
                      </a:rPr>
                      <m:t>Σ</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个主特征向量</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即具有最大特征值的前</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个特征向量</a:t>
                </a:r>
              </a:p>
              <a:p>
                <a:pPr>
                  <a:lnSpc>
                    <a:spcPct val="150000"/>
                  </a:lnSpc>
                </a:pPr>
                <a14:m>
                  <m:oMath xmlns:m="http://schemas.openxmlformats.org/officeDocument/2006/math">
                    <m:sSup>
                      <m:sSup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p>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的投影向量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52BADA2F-CCF1-4A37-9A23-26FC479D411D}"/>
                  </a:ext>
                </a:extLst>
              </p:cNvPr>
              <p:cNvSpPr txBox="1">
                <a:spLocks noRot="1" noChangeAspect="1" noMove="1" noResize="1" noEditPoints="1" noAdjustHandles="1" noChangeArrowheads="1" noChangeShapeType="1" noTextEdit="1"/>
              </p:cNvSpPr>
              <p:nvPr/>
            </p:nvSpPr>
            <p:spPr>
              <a:xfrm>
                <a:off x="681738" y="2591136"/>
                <a:ext cx="4539486" cy="2616056"/>
              </a:xfrm>
              <a:prstGeom prst="rect">
                <a:avLst/>
              </a:prstGeom>
              <a:blipFill>
                <a:blip r:embed="rId6"/>
                <a:stretch>
                  <a:fillRect l="-80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6FED3A4-040D-4BC2-A140-033FBB3028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8522" y="3429000"/>
            <a:ext cx="2774651" cy="2694096"/>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C480248-993F-43A6-AFCD-BF0369F78906}"/>
                  </a:ext>
                </a:extLst>
              </p:cNvPr>
              <p:cNvSpPr/>
              <p:nvPr/>
            </p:nvSpPr>
            <p:spPr>
              <a:xfrm>
                <a:off x="1647542" y="1546276"/>
                <a:ext cx="1953163" cy="780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2000" i="1">
                              <a:latin typeface="Cambria Math" panose="02040503050406030204" pitchFamily="18" charset="0"/>
                            </a:rPr>
                          </m:ctrlPr>
                        </m:mPr>
                        <m:mr>
                          <m:e>
                            <m:limLow>
                              <m:limLowPr>
                                <m:ctrlPr>
                                  <a:rPr lang="zh-CN" altLang="en-US" sz="2000" i="1">
                                    <a:latin typeface="Cambria Math" panose="02040503050406030204" pitchFamily="18" charset="0"/>
                                  </a:rPr>
                                </m:ctrlPr>
                              </m:limLowPr>
                              <m:e>
                                <m:r>
                                  <m:rPr>
                                    <m:sty m:val="p"/>
                                  </m:rPr>
                                  <a:rPr lang="en-US" altLang="zh-CN" sz="2000" i="1" smtClean="0">
                                    <a:latin typeface="Cambria Math" panose="02040503050406030204" pitchFamily="18" charset="0"/>
                                  </a:rPr>
                                  <m:t>max</m:t>
                                </m:r>
                              </m:e>
                              <m:lim>
                                <m:r>
                                  <a:rPr lang="zh-CN" altLang="en-US" sz="2000" i="1">
                                    <a:latin typeface="Cambria Math" panose="02040503050406030204" pitchFamily="18" charset="0"/>
                                  </a:rPr>
                                  <m:t>𝑢</m:t>
                                </m:r>
                              </m:lim>
                            </m:limLow>
                          </m:e>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𝑢</m:t>
                                </m:r>
                              </m:e>
                              <m:sup>
                                <m:r>
                                  <a:rPr lang="zh-CN" altLang="en-US" sz="2000" i="0">
                                    <a:latin typeface="Cambria Math" panose="02040503050406030204" pitchFamily="18" charset="0"/>
                                  </a:rPr>
                                  <m:t>⊤</m:t>
                                </m:r>
                              </m:sup>
                            </m:sSup>
                            <m:r>
                              <a:rPr lang="zh-CN" altLang="en-US" sz="2000" i="1">
                                <a:latin typeface="Cambria Math" panose="02040503050406030204" pitchFamily="18" charset="0"/>
                              </a:rPr>
                              <m:t>𝛴</m:t>
                            </m:r>
                            <m:r>
                              <a:rPr lang="zh-CN" altLang="en-US" sz="2000" i="1">
                                <a:latin typeface="Cambria Math" panose="02040503050406030204" pitchFamily="18" charset="0"/>
                              </a:rPr>
                              <m:t>𝑢</m:t>
                            </m:r>
                          </m:e>
                        </m:mr>
                        <m:mr>
                          <m:e>
                            <m:r>
                              <m:rPr>
                                <m:nor/>
                              </m:rPr>
                              <a:rPr lang="zh-CN" altLang="en-US" sz="2000">
                                <a:latin typeface="Cambria Math" panose="02040503050406030204" pitchFamily="18" charset="0"/>
                              </a:rPr>
                              <m:t>s</m:t>
                            </m:r>
                            <m:r>
                              <m:rPr>
                                <m:nor/>
                              </m:rPr>
                              <a:rPr lang="zh-CN" altLang="en-US" sz="2000">
                                <a:latin typeface="Cambria Math" panose="02040503050406030204" pitchFamily="18" charset="0"/>
                              </a:rPr>
                              <m:t>.</m:t>
                            </m:r>
                            <m:r>
                              <m:rPr>
                                <m:nor/>
                              </m:rPr>
                              <a:rPr lang="zh-CN" altLang="en-US" sz="2000">
                                <a:latin typeface="Cambria Math" panose="02040503050406030204" pitchFamily="18" charset="0"/>
                              </a:rPr>
                              <m:t>t</m:t>
                            </m:r>
                            <m:r>
                              <m:rPr>
                                <m:nor/>
                              </m:rPr>
                              <a:rPr lang="zh-CN" altLang="en-US" sz="2000">
                                <a:latin typeface="Cambria Math" panose="02040503050406030204" pitchFamily="18" charset="0"/>
                              </a:rPr>
                              <m:t>.</m:t>
                            </m:r>
                          </m:e>
                          <m:e>
                            <m:r>
                              <a:rPr lang="zh-CN" altLang="en-US" sz="2000" i="0">
                                <a:latin typeface="Cambria Math" panose="02040503050406030204" pitchFamily="18" charset="0"/>
                              </a:rPr>
                              <m:t>∥</m:t>
                            </m:r>
                            <m:r>
                              <a:rPr lang="zh-CN" altLang="en-US" sz="2000" i="1">
                                <a:latin typeface="Cambria Math" panose="02040503050406030204" pitchFamily="18" charset="0"/>
                              </a:rPr>
                              <m:t>𝑢</m:t>
                            </m:r>
                            <m:r>
                              <a:rPr lang="zh-CN" altLang="en-US" sz="2000" i="0">
                                <a:latin typeface="Cambria Math" panose="02040503050406030204" pitchFamily="18" charset="0"/>
                              </a:rPr>
                              <m:t>∥=1</m:t>
                            </m:r>
                          </m:e>
                        </m:mr>
                      </m:m>
                    </m:oMath>
                  </m:oMathPara>
                </a14:m>
                <a:endParaRPr lang="zh-CN" altLang="en-US" sz="2000" dirty="0"/>
              </a:p>
            </p:txBody>
          </p:sp>
        </mc:Choice>
        <mc:Fallback xmlns="">
          <p:sp>
            <p:nvSpPr>
              <p:cNvPr id="7" name="矩形 6">
                <a:extLst>
                  <a:ext uri="{FF2B5EF4-FFF2-40B4-BE49-F238E27FC236}">
                    <a16:creationId xmlns:a16="http://schemas.microsoft.com/office/drawing/2014/main" id="{3C480248-993F-43A6-AFCD-BF0369F78906}"/>
                  </a:ext>
                </a:extLst>
              </p:cNvPr>
              <p:cNvSpPr>
                <a:spLocks noRot="1" noChangeAspect="1" noMove="1" noResize="1" noEditPoints="1" noAdjustHandles="1" noChangeArrowheads="1" noChangeShapeType="1" noTextEdit="1"/>
              </p:cNvSpPr>
              <p:nvPr/>
            </p:nvSpPr>
            <p:spPr>
              <a:xfrm>
                <a:off x="1647542" y="1546276"/>
                <a:ext cx="1953163" cy="78027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8B01521-3F25-487D-AA91-64A478BEF49B}"/>
                  </a:ext>
                </a:extLst>
              </p:cNvPr>
              <p:cNvSpPr/>
              <p:nvPr/>
            </p:nvSpPr>
            <p:spPr>
              <a:xfrm>
                <a:off x="4654296" y="1546276"/>
                <a:ext cx="210685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𝛴</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Sup>
                            <m:sSupPr>
                              <m:ctrlPr>
                                <a:rPr lang="zh-CN" altLang="en-US" i="1">
                                  <a:latin typeface="Cambria Math" panose="02040503050406030204" pitchFamily="18" charset="0"/>
                                </a:rPr>
                              </m:ctrlPr>
                            </m:sSup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sup>
                              <m:r>
                                <a:rPr lang="zh-CN" altLang="en-US" i="0">
                                  <a:latin typeface="Cambria Math" panose="02040503050406030204" pitchFamily="18" charset="0"/>
                                </a:rPr>
                                <m:t>⊤</m:t>
                              </m:r>
                            </m:sup>
                          </m:sSup>
                        </m:e>
                      </m:nary>
                    </m:oMath>
                  </m:oMathPara>
                </a14:m>
                <a:endParaRPr lang="zh-CN" altLang="en-US" dirty="0"/>
              </a:p>
            </p:txBody>
          </p:sp>
        </mc:Choice>
        <mc:Fallback xmlns="">
          <p:sp>
            <p:nvSpPr>
              <p:cNvPr id="15" name="矩形 14">
                <a:extLst>
                  <a:ext uri="{FF2B5EF4-FFF2-40B4-BE49-F238E27FC236}">
                    <a16:creationId xmlns:a16="http://schemas.microsoft.com/office/drawing/2014/main" id="{48B01521-3F25-487D-AA91-64A478BEF49B}"/>
                  </a:ext>
                </a:extLst>
              </p:cNvPr>
              <p:cNvSpPr>
                <a:spLocks noRot="1" noChangeAspect="1" noMove="1" noResize="1" noEditPoints="1" noAdjustHandles="1" noChangeArrowheads="1" noChangeShapeType="1" noTextEdit="1"/>
              </p:cNvSpPr>
              <p:nvPr/>
            </p:nvSpPr>
            <p:spPr>
              <a:xfrm>
                <a:off x="4654296" y="1546276"/>
                <a:ext cx="2106859" cy="84856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064FD46-A294-4853-8831-5622FB8DF58C}"/>
                  </a:ext>
                </a:extLst>
              </p:cNvPr>
              <p:cNvSpPr/>
              <p:nvPr/>
            </p:nvSpPr>
            <p:spPr>
              <a:xfrm>
                <a:off x="1501027" y="4837038"/>
                <a:ext cx="2246192" cy="12860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𝑢</m:t>
                                  </m:r>
                                </m:e>
                                <m:sub>
                                  <m:r>
                                    <a:rPr lang="zh-CN" altLang="en-US" i="0">
                                      <a:latin typeface="Cambria Math" panose="02040503050406030204" pitchFamily="18" charset="0"/>
                                    </a:rPr>
                                    <m:t>1</m:t>
                                  </m:r>
                                </m:sub>
                                <m:sup>
                                  <m:r>
                                    <a:rPr lang="zh-CN" altLang="en-US" i="0">
                                      <a:latin typeface="Cambria Math" panose="02040503050406030204" pitchFamily="18" charset="0"/>
                                    </a:rPr>
                                    <m:t>⊤</m:t>
                                  </m:r>
                                </m:sup>
                              </m:sSubSup>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
                              <m:r>
                                <a:rPr lang="zh-CN" altLang="en-US" i="0">
                                  <a:latin typeface="Cambria Math" panose="02040503050406030204" pitchFamily="18" charset="0"/>
                                </a:rPr>
                                <m:t>&amp;</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𝑢</m:t>
                                  </m:r>
                                </m:e>
                                <m:sub>
                                  <m:r>
                                    <a:rPr lang="zh-CN" altLang="en-US" i="0">
                                      <a:latin typeface="Cambria Math" panose="02040503050406030204" pitchFamily="18" charset="0"/>
                                    </a:rPr>
                                    <m:t>2</m:t>
                                  </m:r>
                                </m:sub>
                                <m:sup>
                                  <m:r>
                                    <a:rPr lang="zh-CN" altLang="en-US" i="0">
                                      <a:latin typeface="Cambria Math" panose="02040503050406030204" pitchFamily="18" charset="0"/>
                                    </a:rPr>
                                    <m:t>⊤</m:t>
                                  </m:r>
                                </m:sup>
                              </m:sSubSup>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
                              <m:r>
                                <a:rPr lang="zh-CN" altLang="en-US" i="0">
                                  <a:latin typeface="Cambria Math" panose="02040503050406030204" pitchFamily="18" charset="0"/>
                                </a:rPr>
                                <m:t>&amp;⋮</m:t>
                              </m:r>
                            </m:e>
                            <m:e>
                              <m:r>
                                <a:rPr lang="zh-CN" altLang="en-US" i="0">
                                  <a:latin typeface="Cambria Math" panose="02040503050406030204" pitchFamily="18" charset="0"/>
                                </a:rPr>
                                <m:t>&amp;</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𝑢</m:t>
                                  </m:r>
                                </m:e>
                                <m:sub>
                                  <m:r>
                                    <a:rPr lang="zh-CN" altLang="en-US" i="1">
                                      <a:latin typeface="Cambria Math" panose="02040503050406030204" pitchFamily="18" charset="0"/>
                                    </a:rPr>
                                    <m:t>𝑘</m:t>
                                  </m:r>
                                </m:sub>
                                <m:sup>
                                  <m:r>
                                    <a:rPr lang="zh-CN" altLang="en-US" i="0">
                                      <a:latin typeface="Cambria Math" panose="02040503050406030204" pitchFamily="18" charset="0"/>
                                    </a:rPr>
                                    <m:t>⊤</m:t>
                                  </m:r>
                                </m:sup>
                              </m:sSubSup>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qArr>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ℝ</m:t>
                          </m:r>
                        </m:e>
                        <m:sup>
                          <m:r>
                            <a:rPr lang="zh-CN" altLang="en-US" i="1">
                              <a:latin typeface="Cambria Math" panose="02040503050406030204" pitchFamily="18" charset="0"/>
                            </a:rPr>
                            <m:t>𝑘</m:t>
                          </m:r>
                        </m:sup>
                      </m:sSup>
                    </m:oMath>
                  </m:oMathPara>
                </a14:m>
                <a:endParaRPr lang="zh-CN" altLang="en-US" dirty="0"/>
              </a:p>
            </p:txBody>
          </p:sp>
        </mc:Choice>
        <mc:Fallback xmlns="">
          <p:sp>
            <p:nvSpPr>
              <p:cNvPr id="16" name="矩形 15">
                <a:extLst>
                  <a:ext uri="{FF2B5EF4-FFF2-40B4-BE49-F238E27FC236}">
                    <a16:creationId xmlns:a16="http://schemas.microsoft.com/office/drawing/2014/main" id="{5064FD46-A294-4853-8831-5622FB8DF58C}"/>
                  </a:ext>
                </a:extLst>
              </p:cNvPr>
              <p:cNvSpPr>
                <a:spLocks noRot="1" noChangeAspect="1" noMove="1" noResize="1" noEditPoints="1" noAdjustHandles="1" noChangeArrowheads="1" noChangeShapeType="1" noTextEdit="1"/>
              </p:cNvSpPr>
              <p:nvPr/>
            </p:nvSpPr>
            <p:spPr>
              <a:xfrm>
                <a:off x="1501027" y="4837038"/>
                <a:ext cx="2246192" cy="1286058"/>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9955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特征分解回顾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27</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619580" cy="461850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对于半正定方阵</a:t>
                </a:r>
                <a14:m>
                  <m:oMath xmlns:m="http://schemas.openxmlformats.org/officeDocument/2006/math">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Σ</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𝑑</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𝑑</m:t>
                        </m:r>
                      </m:sub>
                    </m:sSub>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是其特征向量</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∥=1)</m:t>
                    </m:r>
                  </m:oMath>
                </a14:m>
                <a:endParaRPr lang="zh-CN" altLang="zh-CN" dirty="0"/>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特征值</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oMath>
                </a14:m>
                <a:r>
                  <a:rPr lang="zh-CN" altLang="en-US" dirty="0"/>
                  <a:t>     </a:t>
                </a: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个特征向量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特征值对</a:t>
                </a:r>
                <a14:m>
                  <m:oMath xmlns:m="http://schemas.openxmlformats.org/officeDocument/2006/math">
                    <m:d>
                      <m:dPr>
                        <m:ctrlPr>
                          <a:rPr lang="en-US" altLang="zh-CN" i="1" dirty="0" smtClean="0">
                            <a:latin typeface="Cambria Math" panose="02040503050406030204" pitchFamily="18" charset="0"/>
                          </a:rPr>
                        </m:ctrlPr>
                      </m:dPr>
                      <m:e>
                        <m:r>
                          <a:rPr lang="en-US" altLang="zh-CN" i="1" dirty="0" err="1">
                            <a:latin typeface="Cambria Math" panose="02040503050406030204" pitchFamily="18" charset="0"/>
                          </a:rPr>
                          <m:t>𝑢</m:t>
                        </m:r>
                        <m:r>
                          <a:rPr lang="en-US" altLang="zh-CN" i="1" baseline="-25000" dirty="0" err="1">
                            <a:latin typeface="Cambria Math" panose="02040503050406030204" pitchFamily="18" charset="0"/>
                          </a:rPr>
                          <m:t>𝑖</m:t>
                        </m:r>
                        <m:r>
                          <a:rPr lang="en-US" altLang="zh-CN" i="1" dirty="0">
                            <a:latin typeface="Cambria Math" panose="02040503050406030204" pitchFamily="18" charset="0"/>
                          </a:rPr>
                          <m:t>, </m:t>
                        </m:r>
                        <m:r>
                          <a:rPr lang="en-US" altLang="zh-CN" i="1" dirty="0" err="1">
                            <a:latin typeface="Cambria Math" panose="02040503050406030204" pitchFamily="18" charset="0"/>
                          </a:rPr>
                          <m:t>𝑤</m:t>
                        </m:r>
                        <m:r>
                          <a:rPr lang="en-US" altLang="zh-CN" i="1" baseline="-25000" dirty="0" err="1">
                            <a:latin typeface="Cambria Math" panose="02040503050406030204" pitchFamily="18" charset="0"/>
                          </a:rPr>
                          <m:t>𝑖</m:t>
                        </m:r>
                      </m:e>
                    </m:d>
                  </m:oMath>
                </a14:m>
                <a:endParaRPr lang="en-US" altLang="zh-CN" dirty="0">
                  <a:latin typeface="阿里巴巴普惠体 R" panose="00020600040101010101" pitchFamily="18" charset="-122"/>
                </a:endParaRPr>
              </a:p>
              <a:p>
                <a:pPr lvl="1"/>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r>
                      <a:rPr lang="zh-CN" altLang="en-US" i="1" dirty="0">
                        <a:latin typeface="Cambria Math" panose="02040503050406030204" pitchFamily="18" charset="0"/>
                        <a:ea typeface="阿里巴巴普惠体 R" panose="00020600040101010101" pitchFamily="18" charset="-122"/>
                        <a:cs typeface="阿里巴巴普惠体 R" panose="00020600040101010101" pitchFamily="18" charset="-122"/>
                      </a:rPr>
                      <m:t>个</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特征向量是正交的，因此它们组成标准正交基</a:t>
                </a:r>
                <a14:m>
                  <m:oMath xmlns:m="http://schemas.openxmlformats.org/officeDocument/2006/math">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nary>
                    <m:r>
                      <a:rPr lang="en-US" altLang="zh-CN" i="1">
                        <a:latin typeface="Cambria Math" panose="02040503050406030204" pitchFamily="18" charset="0"/>
                      </a:rPr>
                      <m:t>=</m:t>
                    </m:r>
                    <m:r>
                      <a:rPr lang="en-US" altLang="zh-CN" i="1">
                        <a:latin typeface="Cambria Math" panose="02040503050406030204" pitchFamily="18" charset="0"/>
                      </a:rPr>
                      <m:t>𝐼</m:t>
                    </m:r>
                  </m:oMath>
                </a14:m>
                <a:endParaRPr lang="zh-CN" altLang="zh-CN" dirty="0"/>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因此任何向量</a:t>
                </a:r>
                <a14:m>
                  <m:oMath xmlns:m="http://schemas.openxmlformats.org/officeDocument/2006/math">
                    <m:r>
                      <a:rPr lang="en-US" altLang="zh-CN" i="1" dirty="0" smtClean="0">
                        <a:latin typeface="Cambria Math" panose="02040503050406030204" pitchFamily="18" charset="0"/>
                      </a:rPr>
                      <m:t>𝑣</m:t>
                    </m:r>
                    <m:r>
                      <a:rPr lang="zh-CN" altLang="en-US" i="1" dirty="0">
                        <a:latin typeface="Cambria Math" panose="02040503050406030204" pitchFamily="18" charset="0"/>
                      </a:rPr>
                      <m:t>都</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可以写成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𝑣</m:t>
                      </m:r>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nary>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e>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𝑣</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Σ</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𝑑</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可以写成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8" y="1535410"/>
                <a:ext cx="7619580" cy="4618502"/>
              </a:xfrm>
              <a:prstGeom prst="rect">
                <a:avLst/>
              </a:prstGeom>
              <a:blipFill>
                <a:blip r:embed="rId5"/>
                <a:stretch>
                  <a:fillRect l="-480" t="-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C930EF1-60EF-41C6-85BE-FBBECFA20809}"/>
                  </a:ext>
                </a:extLst>
              </p:cNvPr>
              <p:cNvSpPr/>
              <p:nvPr/>
            </p:nvSpPr>
            <p:spPr>
              <a:xfrm>
                <a:off x="2770419" y="2242143"/>
                <a:ext cx="11372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𝛴</m:t>
                      </m:r>
                      <m:r>
                        <a:rPr lang="zh-CN" altLang="en-US" i="1">
                          <a:latin typeface="Cambria Math" panose="02040503050406030204" pitchFamily="18" charset="0"/>
                        </a:rPr>
                        <m:t>𝑢</m:t>
                      </m:r>
                      <m:r>
                        <a:rPr lang="zh-CN" altLang="en-US">
                          <a:latin typeface="Cambria Math" panose="02040503050406030204" pitchFamily="18" charset="0"/>
                        </a:rPr>
                        <m:t>=</m:t>
                      </m:r>
                      <m:r>
                        <a:rPr lang="zh-CN" altLang="en-US" i="1">
                          <a:latin typeface="Cambria Math" panose="02040503050406030204" pitchFamily="18" charset="0"/>
                        </a:rPr>
                        <m:t>𝑤𝑢</m:t>
                      </m:r>
                    </m:oMath>
                  </m:oMathPara>
                </a14:m>
                <a:endParaRPr lang="zh-CN" altLang="en-US" dirty="0"/>
              </a:p>
            </p:txBody>
          </p:sp>
        </mc:Choice>
        <mc:Fallback xmlns="">
          <p:sp>
            <p:nvSpPr>
              <p:cNvPr id="7" name="矩形 6">
                <a:extLst>
                  <a:ext uri="{FF2B5EF4-FFF2-40B4-BE49-F238E27FC236}">
                    <a16:creationId xmlns:a16="http://schemas.microsoft.com/office/drawing/2014/main" id="{AC930EF1-60EF-41C6-85BE-FBBECFA20809}"/>
                  </a:ext>
                </a:extLst>
              </p:cNvPr>
              <p:cNvSpPr>
                <a:spLocks noRot="1" noChangeAspect="1" noMove="1" noResize="1" noEditPoints="1" noAdjustHandles="1" noChangeArrowheads="1" noChangeShapeType="1" noTextEdit="1"/>
              </p:cNvSpPr>
              <p:nvPr/>
            </p:nvSpPr>
            <p:spPr>
              <a:xfrm>
                <a:off x="2770419" y="2242143"/>
                <a:ext cx="113729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4C5204F-8618-421C-B694-BD6F8880F645}"/>
                  </a:ext>
                </a:extLst>
              </p:cNvPr>
              <p:cNvSpPr/>
              <p:nvPr/>
            </p:nvSpPr>
            <p:spPr>
              <a:xfrm>
                <a:off x="5782955" y="4536572"/>
                <a:ext cx="20763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𝑈</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𝑑</m:t>
                              </m:r>
                            </m:sub>
                          </m:sSub>
                        </m:e>
                      </m:d>
                    </m:oMath>
                  </m:oMathPara>
                </a14:m>
                <a:endParaRPr lang="zh-CN" altLang="en-US" dirty="0"/>
              </a:p>
            </p:txBody>
          </p:sp>
        </mc:Choice>
        <mc:Fallback xmlns="">
          <p:sp>
            <p:nvSpPr>
              <p:cNvPr id="8" name="矩形 7">
                <a:extLst>
                  <a:ext uri="{FF2B5EF4-FFF2-40B4-BE49-F238E27FC236}">
                    <a16:creationId xmlns:a16="http://schemas.microsoft.com/office/drawing/2014/main" id="{C4C5204F-8618-421C-B694-BD6F8880F645}"/>
                  </a:ext>
                </a:extLst>
              </p:cNvPr>
              <p:cNvSpPr>
                <a:spLocks noRot="1" noChangeAspect="1" noMove="1" noResize="1" noEditPoints="1" noAdjustHandles="1" noChangeArrowheads="1" noChangeShapeType="1" noTextEdit="1"/>
              </p:cNvSpPr>
              <p:nvPr/>
            </p:nvSpPr>
            <p:spPr>
              <a:xfrm>
                <a:off x="5782955" y="4536572"/>
                <a:ext cx="2076338" cy="369332"/>
              </a:xfrm>
              <a:prstGeom prst="rect">
                <a:avLst/>
              </a:prstGeom>
              <a:blipFill>
                <a:blip r:embed="rId7"/>
                <a:stretch>
                  <a:fillRect t="-124590" r="-20882" b="-1901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E6C846F-627D-4743-B21A-F6816AD798C7}"/>
                  </a:ext>
                </a:extLst>
              </p:cNvPr>
              <p:cNvSpPr/>
              <p:nvPr/>
            </p:nvSpPr>
            <p:spPr>
              <a:xfrm>
                <a:off x="1337206" y="5017022"/>
                <a:ext cx="4003724" cy="8769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𝛴</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𝑑</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𝑢</m:t>
                              </m:r>
                            </m:e>
                            <m:sub>
                              <m:r>
                                <a:rPr lang="zh-CN" altLang="en-US" i="1">
                                  <a:latin typeface="Cambria Math" panose="02040503050406030204" pitchFamily="18" charset="0"/>
                                </a:rPr>
                                <m:t>𝑖</m:t>
                              </m:r>
                            </m:sub>
                            <m:sup>
                              <m:r>
                                <a:rPr lang="zh-CN" altLang="en-US" i="0">
                                  <a:latin typeface="Cambria Math" panose="02040503050406030204" pitchFamily="18" charset="0"/>
                                </a:rPr>
                                <m:t>⊤</m:t>
                              </m:r>
                            </m:sup>
                          </m:sSubSup>
                          <m:r>
                            <a:rPr lang="zh-CN" altLang="en-US" i="1">
                              <a:latin typeface="Cambria Math" panose="02040503050406030204" pitchFamily="18" charset="0"/>
                            </a:rPr>
                            <m:t>𝛴</m:t>
                          </m:r>
                        </m:e>
                      </m:nary>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𝑑</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𝑢</m:t>
                              </m:r>
                            </m:e>
                            <m:sub>
                              <m:r>
                                <a:rPr lang="zh-CN" altLang="en-US" i="1">
                                  <a:latin typeface="Cambria Math" panose="02040503050406030204" pitchFamily="18" charset="0"/>
                                </a:rPr>
                                <m:t>𝑖</m:t>
                              </m:r>
                            </m:sub>
                            <m:sup>
                              <m:r>
                                <a:rPr lang="zh-CN" altLang="en-US" i="0">
                                  <a:latin typeface="Cambria Math" panose="02040503050406030204" pitchFamily="18" charset="0"/>
                                </a:rPr>
                                <m:t>⊤</m:t>
                              </m:r>
                            </m:sup>
                          </m:sSubSup>
                        </m:e>
                      </m:nary>
                      <m:r>
                        <a:rPr lang="zh-CN" altLang="en-US" i="0">
                          <a:latin typeface="Cambria Math" panose="02040503050406030204" pitchFamily="18" charset="0"/>
                        </a:rPr>
                        <m:t>=</m:t>
                      </m:r>
                      <m:r>
                        <a:rPr lang="zh-CN" altLang="en-US" i="1">
                          <a:latin typeface="Cambria Math" panose="02040503050406030204" pitchFamily="18" charset="0"/>
                        </a:rPr>
                        <m:t>𝑈𝑊</m:t>
                      </m:r>
                      <m:sSup>
                        <m:sSupPr>
                          <m:ctrlPr>
                            <a:rPr lang="zh-CN" altLang="en-US" i="1">
                              <a:latin typeface="Cambria Math" panose="02040503050406030204" pitchFamily="18" charset="0"/>
                            </a:rPr>
                          </m:ctrlPr>
                        </m:sSupPr>
                        <m:e>
                          <m:r>
                            <a:rPr lang="zh-CN" altLang="en-US" i="1">
                              <a:latin typeface="Cambria Math" panose="02040503050406030204" pitchFamily="18" charset="0"/>
                            </a:rPr>
                            <m:t>𝑈</m:t>
                          </m:r>
                        </m:e>
                        <m:sup>
                          <m:r>
                            <a:rPr lang="zh-CN" altLang="en-US" i="0">
                              <a:latin typeface="Cambria Math" panose="02040503050406030204" pitchFamily="18" charset="0"/>
                            </a:rPr>
                            <m:t>⊤</m:t>
                          </m:r>
                        </m:sup>
                      </m:sSup>
                    </m:oMath>
                  </m:oMathPara>
                </a14:m>
                <a:endParaRPr lang="zh-CN" altLang="en-US" dirty="0"/>
              </a:p>
            </p:txBody>
          </p:sp>
        </mc:Choice>
        <mc:Fallback xmlns="">
          <p:sp>
            <p:nvSpPr>
              <p:cNvPr id="9" name="矩形 8">
                <a:extLst>
                  <a:ext uri="{FF2B5EF4-FFF2-40B4-BE49-F238E27FC236}">
                    <a16:creationId xmlns:a16="http://schemas.microsoft.com/office/drawing/2014/main" id="{9E6C846F-627D-4743-B21A-F6816AD798C7}"/>
                  </a:ext>
                </a:extLst>
              </p:cNvPr>
              <p:cNvSpPr>
                <a:spLocks noRot="1" noChangeAspect="1" noMove="1" noResize="1" noEditPoints="1" noAdjustHandles="1" noChangeArrowheads="1" noChangeShapeType="1" noTextEdit="1"/>
              </p:cNvSpPr>
              <p:nvPr/>
            </p:nvSpPr>
            <p:spPr>
              <a:xfrm>
                <a:off x="1337206" y="5017022"/>
                <a:ext cx="4003724" cy="87690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BAF9627-BA8A-431E-8201-91A821427250}"/>
                  </a:ext>
                </a:extLst>
              </p:cNvPr>
              <p:cNvSpPr/>
              <p:nvPr/>
            </p:nvSpPr>
            <p:spPr>
              <a:xfrm>
                <a:off x="5480469" y="5043282"/>
                <a:ext cx="2681310" cy="1153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𝑊</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4"/>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e>
                              <m:e>
                                <m:r>
                                  <a:rPr lang="zh-CN" altLang="en-US" i="0">
                                    <a:latin typeface="Cambria Math" panose="02040503050406030204" pitchFamily="18" charset="0"/>
                                  </a:rPr>
                                  <m:t>0</m:t>
                                </m:r>
                              </m:e>
                              <m:e>
                                <m:r>
                                  <a:rPr lang="zh-CN" altLang="en-US" i="0">
                                    <a:latin typeface="Cambria Math" panose="02040503050406030204" pitchFamily="18" charset="0"/>
                                  </a:rPr>
                                  <m:t>⋯</m:t>
                                </m:r>
                              </m:e>
                              <m:e>
                                <m:r>
                                  <a:rPr lang="zh-CN" altLang="en-US" i="0">
                                    <a:latin typeface="Cambria Math" panose="02040503050406030204" pitchFamily="18" charset="0"/>
                                  </a:rPr>
                                  <m:t>0</m:t>
                                </m:r>
                              </m:e>
                            </m:mr>
                            <m:mr>
                              <m:e>
                                <m:r>
                                  <a:rPr lang="zh-CN" altLang="en-US" i="0">
                                    <a:latin typeface="Cambria Math" panose="02040503050406030204" pitchFamily="18" charset="0"/>
                                  </a:rPr>
                                  <m:t>0</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e>
                              <m:e>
                                <m:r>
                                  <a:rPr lang="zh-CN" altLang="en-US" i="0">
                                    <a:latin typeface="Cambria Math" panose="02040503050406030204" pitchFamily="18" charset="0"/>
                                  </a:rPr>
                                  <m:t>⋯</m:t>
                                </m:r>
                              </m:e>
                              <m:e>
                                <m:r>
                                  <a:rPr lang="zh-CN" altLang="en-US" i="0">
                                    <a:latin typeface="Cambria Math" panose="02040503050406030204" pitchFamily="18" charset="0"/>
                                  </a:rPr>
                                  <m:t>0</m:t>
                                </m:r>
                              </m:e>
                            </m:mr>
                            <m:mr>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m:t>
                                </m:r>
                              </m:e>
                              <m:e>
                                <m:r>
                                  <a:rPr lang="zh-CN" altLang="en-US" i="0">
                                    <a:latin typeface="Cambria Math" panose="02040503050406030204" pitchFamily="18" charset="0"/>
                                  </a:rPr>
                                  <m:t>0</m:t>
                                </m:r>
                              </m:e>
                            </m:mr>
                            <m:mr>
                              <m:e>
                                <m:r>
                                  <a:rPr lang="zh-CN" altLang="en-US" i="0">
                                    <a:latin typeface="Cambria Math" panose="02040503050406030204" pitchFamily="18" charset="0"/>
                                  </a:rPr>
                                  <m:t>0</m:t>
                                </m:r>
                              </m:e>
                              <m:e>
                                <m:r>
                                  <a:rPr lang="zh-CN" altLang="en-US" i="0">
                                    <a:latin typeface="Cambria Math" panose="02040503050406030204" pitchFamily="18" charset="0"/>
                                  </a:rPr>
                                  <m:t>0</m:t>
                                </m:r>
                              </m:e>
                              <m:e>
                                <m:r>
                                  <a:rPr lang="zh-CN" altLang="en-US" i="0">
                                    <a:latin typeface="Cambria Math" panose="02040503050406030204" pitchFamily="18" charset="0"/>
                                  </a:rPr>
                                  <m:t>⋯</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𝑑</m:t>
                                    </m:r>
                                  </m:sub>
                                </m:sSub>
                              </m:e>
                            </m:mr>
                          </m:m>
                        </m:e>
                      </m:d>
                    </m:oMath>
                  </m:oMathPara>
                </a14:m>
                <a:endParaRPr lang="zh-CN" altLang="en-US" dirty="0"/>
              </a:p>
            </p:txBody>
          </p:sp>
        </mc:Choice>
        <mc:Fallback xmlns="">
          <p:sp>
            <p:nvSpPr>
              <p:cNvPr id="10" name="矩形 9">
                <a:extLst>
                  <a:ext uri="{FF2B5EF4-FFF2-40B4-BE49-F238E27FC236}">
                    <a16:creationId xmlns:a16="http://schemas.microsoft.com/office/drawing/2014/main" id="{2BAF9627-BA8A-431E-8201-91A821427250}"/>
                  </a:ext>
                </a:extLst>
              </p:cNvPr>
              <p:cNvSpPr>
                <a:spLocks noRot="1" noChangeAspect="1" noMove="1" noResize="1" noEditPoints="1" noAdjustHandles="1" noChangeArrowheads="1" noChangeShapeType="1" noTextEdit="1"/>
              </p:cNvSpPr>
              <p:nvPr/>
            </p:nvSpPr>
            <p:spPr>
              <a:xfrm>
                <a:off x="5480469" y="5043282"/>
                <a:ext cx="2681310" cy="1153906"/>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2615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特征分解回顾</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7" y="1266170"/>
                <a:ext cx="7619580" cy="461850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给定数据 </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e>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2</m:t>
                                </m:r>
                              </m:sub>
                              <m:sup>
                                <m:r>
                                  <a:rPr lang="en-US" altLang="zh-CN" i="1">
                                    <a:latin typeface="Cambria Math" panose="02040503050406030204" pitchFamily="18" charset="0"/>
                                  </a:rPr>
                                  <m:t>⊤</m:t>
                                </m:r>
                              </m:sup>
                            </m:sSubSup>
                          </m:e>
                          <m:e>
                            <m:r>
                              <a:rPr lang="en-US" altLang="zh-CN" i="1">
                                <a:latin typeface="Cambria Math" panose="02040503050406030204" pitchFamily="18" charset="0"/>
                              </a:rPr>
                              <m:t>⋮</m:t>
                            </m:r>
                          </m:e>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𝑛</m:t>
                                </m:r>
                              </m:sub>
                              <m:sup>
                                <m:r>
                                  <a:rPr lang="en-US" altLang="zh-CN" i="1">
                                    <a:latin typeface="Cambria Math" panose="02040503050406030204" pitchFamily="18" charset="0"/>
                                  </a:rPr>
                                  <m:t>⊤</m:t>
                                </m:r>
                              </m:sup>
                            </m:sSubSup>
                          </m:e>
                        </m:eqAr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及其协方差矩阵</a:t>
                </a:r>
                <a14:m>
                  <m:oMath xmlns:m="http://schemas.openxmlformats.org/officeDocument/2006/math">
                    <m:r>
                      <m:rPr>
                        <m:sty m:val="p"/>
                      </m:rPr>
                      <a:rPr lang="en-US" altLang="zh-CN" i="0" smtClean="0">
                        <a:latin typeface="Cambria Math" panose="02040503050406030204" pitchFamily="18" charset="0"/>
                        <a:ea typeface="阿里巴巴普惠体 R" panose="00020600040101010101" pitchFamily="18" charset="-122"/>
                        <a:cs typeface="阿里巴巴普惠体 R" panose="00020600040101010101" pitchFamily="18" charset="-122"/>
                      </a:rPr>
                      <m:t>Σ</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𝑋</m:t>
                        </m:r>
                      </m:e>
                      <m:sup>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𝑋</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方向</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上的方差为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方向</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的方差为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𝑢</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上的投影长度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a:t>
                </a:r>
                <a14:m>
                  <m:oMath xmlns:m="http://schemas.openxmlformats.org/officeDocument/2006/math">
                    <m:r>
                      <m:rPr>
                        <m:sty m:val="p"/>
                      </m:rPr>
                      <a:rPr lang="zh-CN" altLang="en-US" i="0">
                        <a:latin typeface="Cambria Math" panose="02040503050406030204" pitchFamily="18" charset="0"/>
                      </a:rPr>
                      <m:t>arg</m:t>
                    </m:r>
                    <m:limLow>
                      <m:limLowPr>
                        <m:ctrlPr>
                          <a:rPr lang="zh-CN" altLang="en-US" i="1">
                            <a:latin typeface="Cambria Math" panose="02040503050406030204" pitchFamily="18" charset="0"/>
                          </a:rPr>
                        </m:ctrlPr>
                      </m:limLowPr>
                      <m:e>
                        <m:r>
                          <m:rPr>
                            <m:sty m:val="p"/>
                          </m:rPr>
                          <a:rPr lang="en-US" altLang="zh-CN" i="1">
                            <a:latin typeface="Cambria Math" panose="02040503050406030204" pitchFamily="18" charset="0"/>
                          </a:rPr>
                          <m:t>max</m:t>
                        </m:r>
                      </m:e>
                      <m:lim>
                        <m:r>
                          <a:rPr lang="zh-CN" altLang="en-US">
                            <a:latin typeface="Cambria Math" panose="02040503050406030204" pitchFamily="18" charset="0"/>
                          </a:rPr>
                          <m:t>∥</m:t>
                        </m:r>
                        <m:r>
                          <a:rPr lang="zh-CN" altLang="en-US" i="1">
                            <a:latin typeface="Cambria Math" panose="02040503050406030204" pitchFamily="18" charset="0"/>
                          </a:rPr>
                          <m:t>𝑣</m:t>
                        </m:r>
                        <m:r>
                          <a:rPr lang="zh-CN" altLang="en-US">
                            <a:latin typeface="Cambria Math" panose="02040503050406030204" pitchFamily="18" charset="0"/>
                          </a:rPr>
                          <m:t>∥=1</m:t>
                        </m:r>
                      </m:lim>
                    </m:limLow>
                    <m:r>
                      <a:rPr lang="zh-CN" altLang="en-US">
                        <a:latin typeface="Cambria Math" panose="02040503050406030204" pitchFamily="18" charset="0"/>
                      </a:rPr>
                      <m:t>∥</m:t>
                    </m:r>
                    <m:r>
                      <a:rPr lang="zh-CN" altLang="en-US" i="1">
                        <a:latin typeface="Cambria Math" panose="02040503050406030204" pitchFamily="18" charset="0"/>
                      </a:rPr>
                      <m:t>𝑋𝑣</m:t>
                    </m:r>
                    <m:sSup>
                      <m:sSupPr>
                        <m:ctrlPr>
                          <a:rPr lang="zh-CN" altLang="en-US" i="1">
                            <a:latin typeface="Cambria Math" panose="02040503050406030204" pitchFamily="18" charset="0"/>
                          </a:rPr>
                        </m:ctrlPr>
                      </m:sSupPr>
                      <m:e>
                        <m:r>
                          <a:rPr lang="zh-CN" altLang="en-US">
                            <a:latin typeface="Cambria Math" panose="02040503050406030204" pitchFamily="18" charset="0"/>
                          </a:rPr>
                          <m:t>∥</m:t>
                        </m:r>
                      </m:e>
                      <m:sup>
                        <m:r>
                          <a:rPr lang="zh-CN" altLang="en-US">
                            <a:latin typeface="Cambria Math" panose="02040503050406030204" pitchFamily="18" charset="0"/>
                          </a:rPr>
                          <m:t>2</m:t>
                        </m:r>
                      </m:sup>
                    </m:s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d>
                          <m:dPr>
                            <m:ctrlPr>
                              <a:rPr lang="zh-CN" altLang="en-US" i="1">
                                <a:latin typeface="Cambria Math" panose="02040503050406030204" pitchFamily="18" charset="0"/>
                              </a:rPr>
                            </m:ctrlPr>
                          </m:dPr>
                          <m:e>
                            <m:r>
                              <m:rPr>
                                <m:nor/>
                              </m:rPr>
                              <a:rPr lang="zh-CN" altLang="en-US">
                                <a:latin typeface="Cambria Math" panose="02040503050406030204" pitchFamily="18" charset="0"/>
                              </a:rPr>
                              <m:t>max</m:t>
                            </m:r>
                          </m:e>
                        </m:d>
                      </m:sub>
                    </m:sSub>
                  </m:oMath>
                </a14:m>
                <a:endParaRPr lang="zh-CN" altLang="en-US" dirty="0"/>
              </a:p>
              <a:p>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7" y="1266170"/>
                <a:ext cx="7619580" cy="4618502"/>
              </a:xfrm>
              <a:prstGeom prst="rect">
                <a:avLst/>
              </a:prstGeom>
              <a:blipFill>
                <a:blip r:embed="rId5"/>
                <a:stretch>
                  <a:fillRect l="-4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CF010AD-AA64-4456-AE85-5543B7F6C073}"/>
                  </a:ext>
                </a:extLst>
              </p:cNvPr>
              <p:cNvSpPr/>
              <p:nvPr/>
            </p:nvSpPr>
            <p:spPr>
              <a:xfrm>
                <a:off x="1914009" y="3086911"/>
                <a:ext cx="5155035" cy="3837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r>
                        <a:rPr lang="zh-CN" altLang="en-US" i="1">
                          <a:latin typeface="Cambria Math" panose="02040503050406030204" pitchFamily="18" charset="0"/>
                        </a:rPr>
                        <m:t>𝑋</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𝑢</m:t>
                          </m:r>
                        </m:e>
                        <m:sub>
                          <m:r>
                            <a:rPr lang="zh-CN" altLang="en-US" i="1">
                              <a:latin typeface="Cambria Math" panose="02040503050406030204" pitchFamily="18" charset="0"/>
                            </a:rPr>
                            <m:t>𝑖</m:t>
                          </m:r>
                        </m:sub>
                        <m:sup>
                          <m:r>
                            <a:rPr lang="zh-CN" altLang="en-US" i="0">
                              <a:latin typeface="Cambria Math" panose="02040503050406030204" pitchFamily="18" charset="0"/>
                            </a:rPr>
                            <m:t>⊤</m:t>
                          </m:r>
                        </m:sup>
                      </m:sSubSup>
                      <m:sSup>
                        <m:sSupPr>
                          <m:ctrlPr>
                            <a:rPr lang="zh-CN" altLang="en-US" i="1">
                              <a:latin typeface="Cambria Math" panose="02040503050406030204" pitchFamily="18" charset="0"/>
                            </a:rPr>
                          </m:ctrlPr>
                        </m:sSupPr>
                        <m:e>
                          <m:r>
                            <a:rPr lang="zh-CN" altLang="en-US" i="1">
                              <a:latin typeface="Cambria Math" panose="02040503050406030204" pitchFamily="18" charset="0"/>
                            </a:rPr>
                            <m:t>𝑋</m:t>
                          </m:r>
                        </m:e>
                        <m:sup>
                          <m:r>
                            <a:rPr lang="zh-CN" altLang="en-US" i="0">
                              <a:latin typeface="Cambria Math" panose="02040503050406030204" pitchFamily="18" charset="0"/>
                            </a:rPr>
                            <m:t>⊤</m:t>
                          </m:r>
                        </m:sup>
                      </m:sSup>
                      <m:r>
                        <a:rPr lang="zh-CN" altLang="en-US" i="1">
                          <a:latin typeface="Cambria Math" panose="02040503050406030204" pitchFamily="18" charset="0"/>
                        </a:rPr>
                        <m:t>𝑋</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𝑢</m:t>
                          </m:r>
                        </m:e>
                        <m:sub>
                          <m:r>
                            <a:rPr lang="zh-CN" altLang="en-US" i="1">
                              <a:latin typeface="Cambria Math" panose="02040503050406030204" pitchFamily="18" charset="0"/>
                            </a:rPr>
                            <m:t>𝑖</m:t>
                          </m:r>
                        </m:sub>
                        <m:sup>
                          <m:r>
                            <a:rPr lang="zh-CN" altLang="en-US" i="0">
                              <a:latin typeface="Cambria Math" panose="02040503050406030204" pitchFamily="18" charset="0"/>
                            </a:rPr>
                            <m:t>⊤</m:t>
                          </m:r>
                        </m:sup>
                      </m:sSubSup>
                      <m:r>
                        <a:rPr lang="zh-CN" altLang="en-US" i="1">
                          <a:latin typeface="Cambria Math" panose="02040503050406030204" pitchFamily="18" charset="0"/>
                        </a:rPr>
                        <m:t>𝛴</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𝑢</m:t>
                          </m:r>
                        </m:e>
                        <m:sub>
                          <m:r>
                            <a:rPr lang="zh-CN" altLang="en-US" i="1">
                              <a:latin typeface="Cambria Math" panose="02040503050406030204" pitchFamily="18" charset="0"/>
                            </a:rPr>
                            <m:t>𝑖</m:t>
                          </m:r>
                        </m:sub>
                        <m:sup>
                          <m:r>
                            <a:rPr lang="zh-CN" altLang="en-US" i="0">
                              <a:latin typeface="Cambria Math" panose="02040503050406030204" pitchFamily="18" charset="0"/>
                            </a:rPr>
                            <m:t>⊤</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𝑖</m:t>
                          </m:r>
                        </m:sub>
                      </m:sSub>
                    </m:oMath>
                  </m:oMathPara>
                </a14:m>
                <a:endParaRPr lang="zh-CN" altLang="en-US" dirty="0"/>
              </a:p>
            </p:txBody>
          </p:sp>
        </mc:Choice>
        <mc:Fallback xmlns="">
          <p:sp>
            <p:nvSpPr>
              <p:cNvPr id="3" name="矩形 2">
                <a:extLst>
                  <a:ext uri="{FF2B5EF4-FFF2-40B4-BE49-F238E27FC236}">
                    <a16:creationId xmlns:a16="http://schemas.microsoft.com/office/drawing/2014/main" id="{7CF010AD-AA64-4456-AE85-5543B7F6C073}"/>
                  </a:ext>
                </a:extLst>
              </p:cNvPr>
              <p:cNvSpPr>
                <a:spLocks noRot="1" noChangeAspect="1" noMove="1" noResize="1" noEditPoints="1" noAdjustHandles="1" noChangeArrowheads="1" noChangeShapeType="1" noTextEdit="1"/>
              </p:cNvSpPr>
              <p:nvPr/>
            </p:nvSpPr>
            <p:spPr>
              <a:xfrm>
                <a:off x="1914009" y="3086911"/>
                <a:ext cx="5155035" cy="383759"/>
              </a:xfrm>
              <a:prstGeom prst="rect">
                <a:avLst/>
              </a:prstGeom>
              <a:blipFill>
                <a:blip r:embed="rId6"/>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04FAF9D-6960-4AD0-9230-C44FDF413299}"/>
                  </a:ext>
                </a:extLst>
              </p:cNvPr>
              <p:cNvSpPr/>
              <p:nvPr/>
            </p:nvSpPr>
            <p:spPr>
              <a:xfrm>
                <a:off x="6068449" y="1764422"/>
                <a:ext cx="2001189" cy="338554"/>
              </a:xfrm>
              <a:prstGeom prst="rect">
                <a:avLst/>
              </a:prstGeom>
            </p:spPr>
            <p:txBody>
              <a:bodyPr wrap="non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（简单起见省去</a:t>
                </a:r>
                <a14:m>
                  <m:oMath xmlns:m="http://schemas.openxmlformats.org/officeDocument/2006/math">
                    <m:r>
                      <a:rPr lang="en-US" altLang="zh-CN" sz="16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oMath>
                </a14:m>
                <a:r>
                  <a:rPr lang="zh-CN" altLang="en-US" sz="1600" dirty="0"/>
                  <a:t>）</a:t>
                </a:r>
              </a:p>
            </p:txBody>
          </p:sp>
        </mc:Choice>
        <mc:Fallback xmlns="">
          <p:sp>
            <p:nvSpPr>
              <p:cNvPr id="5" name="矩形 4">
                <a:extLst>
                  <a:ext uri="{FF2B5EF4-FFF2-40B4-BE49-F238E27FC236}">
                    <a16:creationId xmlns:a16="http://schemas.microsoft.com/office/drawing/2014/main" id="{104FAF9D-6960-4AD0-9230-C44FDF413299}"/>
                  </a:ext>
                </a:extLst>
              </p:cNvPr>
              <p:cNvSpPr>
                <a:spLocks noRot="1" noChangeAspect="1" noMove="1" noResize="1" noEditPoints="1" noAdjustHandles="1" noChangeArrowheads="1" noChangeShapeType="1" noTextEdit="1"/>
              </p:cNvSpPr>
              <p:nvPr/>
            </p:nvSpPr>
            <p:spPr>
              <a:xfrm>
                <a:off x="6068449" y="1764422"/>
                <a:ext cx="2001189" cy="338554"/>
              </a:xfrm>
              <a:prstGeom prst="rect">
                <a:avLst/>
              </a:prstGeom>
              <a:blipFill>
                <a:blip r:embed="rId7"/>
                <a:stretch>
                  <a:fillRect l="-1258" t="-3571" r="-629"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5D61D36-670A-46A1-BC71-58509DA4E894}"/>
                  </a:ext>
                </a:extLst>
              </p:cNvPr>
              <p:cNvSpPr/>
              <p:nvPr/>
            </p:nvSpPr>
            <p:spPr>
              <a:xfrm>
                <a:off x="1653472" y="3826462"/>
                <a:ext cx="6284862" cy="9081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r>
                              <a:rPr lang="zh-CN" altLang="en-US">
                                <a:latin typeface="Cambria Math" panose="02040503050406030204" pitchFamily="18" charset="0"/>
                              </a:rPr>
                              <m:t>∥</m:t>
                            </m:r>
                            <m:r>
                              <a:rPr lang="zh-CN" altLang="en-US" i="1">
                                <a:latin typeface="Cambria Math" panose="02040503050406030204" pitchFamily="18" charset="0"/>
                              </a:rPr>
                              <m:t>𝑋𝑣</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e>
                          <m:e>
                            <m:r>
                              <a:rPr lang="zh-CN" altLang="en-US" i="0">
                                <a:latin typeface="Cambria Math" panose="02040503050406030204" pitchFamily="18" charset="0"/>
                              </a:rPr>
                              <m:t>=∥</m:t>
                            </m:r>
                            <m:r>
                              <a:rPr lang="zh-CN" altLang="en-US" i="1">
                                <a:latin typeface="Cambria Math" panose="02040503050406030204" pitchFamily="18" charset="0"/>
                              </a:rPr>
                              <m:t>𝑋</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𝑑</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𝑖𝑗</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b>
                                </m:sSub>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𝑢</m:t>
                                    </m:r>
                                  </m:e>
                                  <m:sub>
                                    <m:r>
                                      <a:rPr lang="zh-CN" altLang="en-US" i="1">
                                        <a:latin typeface="Cambria Math" panose="02040503050406030204" pitchFamily="18" charset="0"/>
                                      </a:rPr>
                                      <m:t>𝑖</m:t>
                                    </m:r>
                                  </m:sub>
                                  <m:sup>
                                    <m:r>
                                      <a:rPr lang="zh-CN" altLang="en-US" i="0">
                                        <a:latin typeface="Cambria Math" panose="02040503050406030204" pitchFamily="18" charset="0"/>
                                      </a:rPr>
                                      <m:t>⊤</m:t>
                                    </m:r>
                                  </m:sup>
                                </m:sSubSup>
                                <m:r>
                                  <a:rPr lang="zh-CN" altLang="en-US" i="1">
                                    <a:latin typeface="Cambria Math" panose="02040503050406030204" pitchFamily="18" charset="0"/>
                                  </a:rPr>
                                  <m:t>𝛴</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en-US" altLang="zh-CN" b="0" i="1" smtClean="0">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d>
                                      <m:dPr>
                                        <m:ctrlPr>
                                          <a:rPr lang="zh-CN" altLang="en-US" i="1">
                                            <a:latin typeface="Cambria Math" panose="02040503050406030204" pitchFamily="18" charset="0"/>
                                          </a:rPr>
                                        </m:ctrlPr>
                                      </m:dPr>
                                      <m:e>
                                        <m:r>
                                          <a:rPr lang="zh-CN" altLang="en-US" i="1">
                                            <a:latin typeface="Cambria Math" panose="02040503050406030204" pitchFamily="18" charset="0"/>
                                          </a:rPr>
                                          <m:t>𝑗</m:t>
                                        </m:r>
                                      </m:e>
                                    </m:d>
                                  </m:sub>
                                </m:sSub>
                              </m:e>
                            </m:nary>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𝑑</m:t>
                                </m:r>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𝑣</m:t>
                                    </m:r>
                                  </m:e>
                                  <m: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b>
                                  <m:sup>
                                    <m:r>
                                      <a:rPr lang="zh-CN" altLang="en-US" i="0">
                                        <a:latin typeface="Cambria Math" panose="02040503050406030204" pitchFamily="18" charset="0"/>
                                      </a:rPr>
                                      <m:t>2</m:t>
                                    </m:r>
                                  </m:sup>
                                </m:sSubSup>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𝑖</m:t>
                                    </m:r>
                                  </m:sub>
                                </m:sSub>
                              </m:e>
                            </m:nary>
                          </m:e>
                        </m:mr>
                      </m:m>
                    </m:oMath>
                  </m:oMathPara>
                </a14:m>
                <a:endParaRPr lang="zh-CN" altLang="en-US" dirty="0"/>
              </a:p>
            </p:txBody>
          </p:sp>
        </mc:Choice>
        <mc:Fallback xmlns="">
          <p:sp>
            <p:nvSpPr>
              <p:cNvPr id="11" name="矩形 10">
                <a:extLst>
                  <a:ext uri="{FF2B5EF4-FFF2-40B4-BE49-F238E27FC236}">
                    <a16:creationId xmlns:a16="http://schemas.microsoft.com/office/drawing/2014/main" id="{05D61D36-670A-46A1-BC71-58509DA4E894}"/>
                  </a:ext>
                </a:extLst>
              </p:cNvPr>
              <p:cNvSpPr>
                <a:spLocks noRot="1" noChangeAspect="1" noMove="1" noResize="1" noEditPoints="1" noAdjustHandles="1" noChangeArrowheads="1" noChangeShapeType="1" noTextEdit="1"/>
              </p:cNvSpPr>
              <p:nvPr/>
            </p:nvSpPr>
            <p:spPr>
              <a:xfrm>
                <a:off x="1653472" y="3826462"/>
                <a:ext cx="6284862" cy="908197"/>
              </a:xfrm>
              <a:prstGeom prst="rect">
                <a:avLst/>
              </a:prstGeom>
              <a:blipFill>
                <a:blip r:embed="rId8"/>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D0B8BEF3-4245-4396-865D-A4A0EC87E0C5}"/>
              </a:ext>
            </a:extLst>
          </p:cNvPr>
          <p:cNvSpPr/>
          <p:nvPr/>
        </p:nvSpPr>
        <p:spPr>
          <a:xfrm>
            <a:off x="999512" y="5884672"/>
            <a:ext cx="5458437" cy="369332"/>
          </a:xfrm>
          <a:prstGeom prst="rect">
            <a:avLst/>
          </a:prstGeom>
        </p:spPr>
        <p:txBody>
          <a:bodyPr wrap="square">
            <a:spAutoFit/>
          </a:bodyPr>
          <a:lstStyle/>
          <a:p>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最大方差的方向是具有最大特征值的特征向量</a:t>
            </a:r>
          </a:p>
        </p:txBody>
      </p:sp>
    </p:spTree>
    <p:extLst>
      <p:ext uri="{BB962C8B-B14F-4D97-AF65-F5344CB8AC3E}">
        <p14:creationId xmlns:p14="http://schemas.microsoft.com/office/powerpoint/2010/main" val="679445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PCA</a:t>
            </a:r>
            <a:r>
              <a:rPr lang="zh-CN" altLang="en-US" dirty="0"/>
              <a:t>讨论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7" y="1266170"/>
                <a:ext cx="7619580" cy="461850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PCA</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还可以通过选择能够最小化将数据投影到由</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维子空间所产生的近似误差的基来得到</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7" y="1266170"/>
                <a:ext cx="7619580" cy="4618502"/>
              </a:xfrm>
              <a:prstGeom prst="rect">
                <a:avLst/>
              </a:prstGeom>
              <a:blipFill>
                <a:blip r:embed="rId5"/>
                <a:stretch>
                  <a:fillRect l="-4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E8FCB3-D29C-48C1-BE4C-6F17270AF25B}"/>
              </a:ext>
            </a:extLst>
          </p:cNvPr>
          <p:cNvPicPr>
            <a:picLocks noChangeAspect="1"/>
          </p:cNvPicPr>
          <p:nvPr/>
        </p:nvPicPr>
        <p:blipFill>
          <a:blip r:embed="rId6"/>
          <a:stretch>
            <a:fillRect/>
          </a:stretch>
        </p:blipFill>
        <p:spPr>
          <a:xfrm>
            <a:off x="2473235" y="2588571"/>
            <a:ext cx="3909876" cy="3651893"/>
          </a:xfrm>
          <a:prstGeom prst="rect">
            <a:avLst/>
          </a:prstGeom>
        </p:spPr>
      </p:pic>
    </p:spTree>
    <p:extLst>
      <p:ext uri="{BB962C8B-B14F-4D97-AF65-F5344CB8AC3E}">
        <p14:creationId xmlns:p14="http://schemas.microsoft.com/office/powerpoint/2010/main" val="1378914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数据科学</a:t>
            </a:r>
          </a:p>
        </p:txBody>
      </p:sp>
      <p:sp>
        <p:nvSpPr>
          <p:cNvPr id="4" name="灯片编号占位符 3"/>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3</a:t>
            </a:fld>
            <a:endParaRPr lang="zh-CN" altLang="en-US" dirty="0"/>
          </a:p>
        </p:txBody>
      </p:sp>
      <p:sp>
        <p:nvSpPr>
          <p:cNvPr id="12" name="文本占位符 3">
            <a:extLst>
              <a:ext uri="{FF2B5EF4-FFF2-40B4-BE49-F238E27FC236}">
                <a16:creationId xmlns:a16="http://schemas.microsoft.com/office/drawing/2014/main" id="{3AA95A00-8B9A-4899-A97E-CDC32B96C6CC}"/>
              </a:ext>
            </a:extLst>
          </p:cNvPr>
          <p:cNvSpPr txBox="1">
            <a:spLocks/>
          </p:cNvSpPr>
          <p:nvPr/>
        </p:nvSpPr>
        <p:spPr>
          <a:xfrm>
            <a:off x="502444" y="1285289"/>
            <a:ext cx="1182423"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数学上</a:t>
            </a:r>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502442" y="1980333"/>
                <a:ext cx="7660046" cy="110144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找到联合数据分布</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找到条件分布</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502442" y="1980333"/>
                <a:ext cx="7660046" cy="1101449"/>
              </a:xfrm>
              <a:prstGeom prst="rect">
                <a:avLst/>
              </a:prstGeom>
              <a:blipFill>
                <a:blip r:embed="rId4"/>
                <a:stretch>
                  <a:fillRect l="-477" t="-2762"/>
                </a:stretch>
              </a:blipFill>
            </p:spPr>
            <p:txBody>
              <a:bodyPr/>
              <a:lstStyle/>
              <a:p>
                <a:r>
                  <a:rPr lang="zh-CN" altLang="en-US">
                    <a:noFill/>
                  </a:rPr>
                  <a:t> </a:t>
                </a:r>
              </a:p>
            </p:txBody>
          </p:sp>
        </mc:Fallback>
      </mc:AlternateContent>
      <p:sp>
        <p:nvSpPr>
          <p:cNvPr id="9" name="文本占位符 3">
            <a:extLst>
              <a:ext uri="{FF2B5EF4-FFF2-40B4-BE49-F238E27FC236}">
                <a16:creationId xmlns:a16="http://schemas.microsoft.com/office/drawing/2014/main" id="{B9942CD5-FCDC-464B-BC55-FB35AF722989}"/>
              </a:ext>
            </a:extLst>
          </p:cNvPr>
          <p:cNvSpPr txBox="1">
            <a:spLocks/>
          </p:cNvSpPr>
          <p:nvPr/>
        </p:nvSpPr>
        <p:spPr>
          <a:xfrm>
            <a:off x="502444" y="3199411"/>
            <a:ext cx="1402556"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高斯分布</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A5207DE6-9ACE-4C0F-8D8C-6DAFF325D058}"/>
                  </a:ext>
                </a:extLst>
              </p:cNvPr>
              <p:cNvSpPr txBox="1">
                <a:spLocks/>
              </p:cNvSpPr>
              <p:nvPr/>
            </p:nvSpPr>
            <p:spPr>
              <a:xfrm>
                <a:off x="502442" y="3894455"/>
                <a:ext cx="3866358" cy="24223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多元分布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𝑒</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den>
                              </m:f>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𝜇</m:t>
                                      </m:r>
                                    </m:e>
                                  </m:d>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sup>
                              </m:sSup>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Cambria Math" panose="02040503050406030204" pitchFamily="18" charset="0"/>
                                      <a:cs typeface="阿里巴巴普惠体 R" panose="00020600040101010101" pitchFamily="18" charset="-122"/>
                                    </a:rPr>
                                    <m:t>∑</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p>
                              </m:sSup>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𝜇</m:t>
                                  </m:r>
                                </m:e>
                              </m:d>
                            </m:sup>
                          </m:sSup>
                        </m:num>
                        <m:den>
                          <m:rad>
                            <m:radPr>
                              <m:degHide m:val="on"/>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radPr>
                            <m:deg/>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e>
                          </m:rad>
                        </m:den>
                      </m:f>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一元分布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𝑝</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e>
                      </m:d>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ad>
                            <m:radPr>
                              <m:degHide m:val="on"/>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radPr>
                            <m:deg/>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𝜋</m:t>
                              </m:r>
                              <m:sSup>
                                <m:sSup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e>
                          </m:rad>
                        </m:den>
                      </m:f>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𝑒</m:t>
                          </m:r>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𝜇</m:t>
                                      </m:r>
                                    </m:e>
                                  </m:d>
                                </m:e>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2</m:t>
                                  </m:r>
                                </m:sup>
                              </m:sSup>
                            </m:den>
                          </m:f>
                        </m:sup>
                      </m:sSup>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a:extLst>
                  <a:ext uri="{FF2B5EF4-FFF2-40B4-BE49-F238E27FC236}">
                    <a16:creationId xmlns:a16="http://schemas.microsoft.com/office/drawing/2014/main" id="{A5207DE6-9ACE-4C0F-8D8C-6DAFF325D058}"/>
                  </a:ext>
                </a:extLst>
              </p:cNvPr>
              <p:cNvSpPr txBox="1">
                <a:spLocks noRot="1" noChangeAspect="1" noMove="1" noResize="1" noEditPoints="1" noAdjustHandles="1" noChangeArrowheads="1" noChangeShapeType="1" noTextEdit="1"/>
              </p:cNvSpPr>
              <p:nvPr/>
            </p:nvSpPr>
            <p:spPr>
              <a:xfrm>
                <a:off x="502442" y="3894455"/>
                <a:ext cx="3866358" cy="2422331"/>
              </a:xfrm>
              <a:prstGeom prst="rect">
                <a:avLst/>
              </a:prstGeom>
              <a:blipFill>
                <a:blip r:embed="rId5"/>
                <a:stretch>
                  <a:fillRect l="-945" t="-1511"/>
                </a:stretch>
              </a:blipFill>
            </p:spPr>
            <p:txBody>
              <a:bodyPr/>
              <a:lstStyle/>
              <a:p>
                <a:r>
                  <a:rPr lang="en-US">
                    <a:noFill/>
                  </a:rPr>
                  <a:t> </a:t>
                </a:r>
              </a:p>
            </p:txBody>
          </p:sp>
        </mc:Fallback>
      </mc:AlternateContent>
      <p:pic>
        <p:nvPicPr>
          <p:cNvPr id="8" name="Picture 2" descr="http://d29qn7q9z0j1p6.cloudfront.net/content/roypta/371/1984/20110550/F2.large.jpg">
            <a:extLst>
              <a:ext uri="{FF2B5EF4-FFF2-40B4-BE49-F238E27FC236}">
                <a16:creationId xmlns:a16="http://schemas.microsoft.com/office/drawing/2014/main" id="{FF4500E1-443F-49FD-995B-E7D6C12F65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1469200"/>
            <a:ext cx="4336297" cy="347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062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PCA</a:t>
            </a:r>
            <a:r>
              <a:rPr lang="zh-CN" altLang="en-US" dirty="0"/>
              <a:t>可视化</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30</a:t>
            </a:fld>
            <a:endParaRPr lang="zh-CN" altLang="en-US" dirty="0"/>
          </a:p>
        </p:txBody>
      </p:sp>
      <p:grpSp>
        <p:nvGrpSpPr>
          <p:cNvPr id="7" name="组合 6">
            <a:extLst>
              <a:ext uri="{FF2B5EF4-FFF2-40B4-BE49-F238E27FC236}">
                <a16:creationId xmlns:a16="http://schemas.microsoft.com/office/drawing/2014/main" id="{21351143-0BAE-47C7-8FAE-406BDD84DFDE}"/>
              </a:ext>
            </a:extLst>
          </p:cNvPr>
          <p:cNvGrpSpPr/>
          <p:nvPr/>
        </p:nvGrpSpPr>
        <p:grpSpPr>
          <a:xfrm>
            <a:off x="728692" y="1411530"/>
            <a:ext cx="7686616" cy="4229561"/>
            <a:chOff x="348343" y="1545189"/>
            <a:chExt cx="8426844" cy="4636872"/>
          </a:xfrm>
        </p:grpSpPr>
        <p:pic>
          <p:nvPicPr>
            <p:cNvPr id="8" name="图片 7">
              <a:extLst>
                <a:ext uri="{FF2B5EF4-FFF2-40B4-BE49-F238E27FC236}">
                  <a16:creationId xmlns:a16="http://schemas.microsoft.com/office/drawing/2014/main" id="{8EC7832E-7287-4309-8EF0-7BBE7C060345}"/>
                </a:ext>
              </a:extLst>
            </p:cNvPr>
            <p:cNvPicPr>
              <a:picLocks noChangeAspect="1"/>
            </p:cNvPicPr>
            <p:nvPr/>
          </p:nvPicPr>
          <p:blipFill>
            <a:blip r:embed="rId3"/>
            <a:stretch>
              <a:fillRect/>
            </a:stretch>
          </p:blipFill>
          <p:spPr>
            <a:xfrm>
              <a:off x="348343" y="1545189"/>
              <a:ext cx="8426844" cy="3584871"/>
            </a:xfrm>
            <a:prstGeom prst="rect">
              <a:avLst/>
            </a:prstGeom>
          </p:spPr>
        </p:pic>
        <p:pic>
          <p:nvPicPr>
            <p:cNvPr id="10" name="图片 9">
              <a:extLst>
                <a:ext uri="{FF2B5EF4-FFF2-40B4-BE49-F238E27FC236}">
                  <a16:creationId xmlns:a16="http://schemas.microsoft.com/office/drawing/2014/main" id="{F7B3367C-9F76-434E-A631-658C1D7B399B}"/>
                </a:ext>
              </a:extLst>
            </p:cNvPr>
            <p:cNvPicPr>
              <a:picLocks noChangeAspect="1"/>
            </p:cNvPicPr>
            <p:nvPr/>
          </p:nvPicPr>
          <p:blipFill>
            <a:blip r:embed="rId4"/>
            <a:stretch>
              <a:fillRect/>
            </a:stretch>
          </p:blipFill>
          <p:spPr>
            <a:xfrm>
              <a:off x="466296" y="5479124"/>
              <a:ext cx="8280813" cy="702937"/>
            </a:xfrm>
            <a:prstGeom prst="rect">
              <a:avLst/>
            </a:prstGeom>
          </p:spPr>
        </p:pic>
      </p:grpSp>
      <p:sp>
        <p:nvSpPr>
          <p:cNvPr id="11" name="页脚占位符 1">
            <a:extLst>
              <a:ext uri="{FF2B5EF4-FFF2-40B4-BE49-F238E27FC236}">
                <a16:creationId xmlns:a16="http://schemas.microsoft.com/office/drawing/2014/main" id="{0D840559-E7D5-4BDF-A3C5-EDA16CF34795}"/>
              </a:ext>
            </a:extLst>
          </p:cNvPr>
          <p:cNvSpPr>
            <a:spLocks noGrp="1"/>
          </p:cNvSpPr>
          <p:nvPr>
            <p:ph type="ftr" sz="quarter" idx="11"/>
          </p:nvPr>
        </p:nvSpPr>
        <p:spPr>
          <a:xfrm>
            <a:off x="502443" y="6240464"/>
            <a:ext cx="3666885" cy="206381"/>
          </a:xfrm>
        </p:spPr>
        <p:txBody>
          <a:bodyPr/>
          <a:lstStyle/>
          <a:p>
            <a:pPr algn="ctr"/>
            <a:r>
              <a:rPr lang="en-US" altLang="zh-CN" dirty="0"/>
              <a:t>http://setosa.io/ev/principal-component-analysis/</a:t>
            </a:r>
          </a:p>
        </p:txBody>
      </p:sp>
    </p:spTree>
    <p:extLst>
      <p:ext uri="{BB962C8B-B14F-4D97-AF65-F5344CB8AC3E}">
        <p14:creationId xmlns:p14="http://schemas.microsoft.com/office/powerpoint/2010/main" val="3525081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PCA</a:t>
            </a:r>
            <a:r>
              <a:rPr lang="zh-CN" altLang="en-US" dirty="0"/>
              <a:t>可视化</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31</a:t>
            </a:fld>
            <a:endParaRPr lang="zh-CN" altLang="en-US" dirty="0"/>
          </a:p>
        </p:txBody>
      </p:sp>
      <p:sp>
        <p:nvSpPr>
          <p:cNvPr id="11" name="页脚占位符 1">
            <a:extLst>
              <a:ext uri="{FF2B5EF4-FFF2-40B4-BE49-F238E27FC236}">
                <a16:creationId xmlns:a16="http://schemas.microsoft.com/office/drawing/2014/main" id="{0D840559-E7D5-4BDF-A3C5-EDA16CF34795}"/>
              </a:ext>
            </a:extLst>
          </p:cNvPr>
          <p:cNvSpPr>
            <a:spLocks noGrp="1"/>
          </p:cNvSpPr>
          <p:nvPr>
            <p:ph type="ftr" sz="quarter" idx="11"/>
          </p:nvPr>
        </p:nvSpPr>
        <p:spPr>
          <a:xfrm>
            <a:off x="502443" y="6240464"/>
            <a:ext cx="3666885" cy="206381"/>
          </a:xfrm>
        </p:spPr>
        <p:txBody>
          <a:bodyPr/>
          <a:lstStyle/>
          <a:p>
            <a:pPr algn="ctr"/>
            <a:r>
              <a:rPr lang="en-US" altLang="zh-CN" dirty="0"/>
              <a:t>http://setosa.io/ev/principal-component-analysis/</a:t>
            </a:r>
          </a:p>
        </p:txBody>
      </p:sp>
      <p:pic>
        <p:nvPicPr>
          <p:cNvPr id="9" name="图片 8">
            <a:extLst>
              <a:ext uri="{FF2B5EF4-FFF2-40B4-BE49-F238E27FC236}">
                <a16:creationId xmlns:a16="http://schemas.microsoft.com/office/drawing/2014/main" id="{53DC3D09-B7EA-4A35-82DF-03806CFE04F6}"/>
              </a:ext>
            </a:extLst>
          </p:cNvPr>
          <p:cNvPicPr>
            <a:picLocks noChangeAspect="1"/>
          </p:cNvPicPr>
          <p:nvPr/>
        </p:nvPicPr>
        <p:blipFill>
          <a:blip r:embed="rId3"/>
          <a:stretch>
            <a:fillRect/>
          </a:stretch>
        </p:blipFill>
        <p:spPr>
          <a:xfrm>
            <a:off x="962672" y="2231973"/>
            <a:ext cx="7218656" cy="2394054"/>
          </a:xfrm>
          <a:prstGeom prst="rect">
            <a:avLst/>
          </a:prstGeom>
        </p:spPr>
      </p:pic>
    </p:spTree>
    <p:extLst>
      <p:ext uri="{BB962C8B-B14F-4D97-AF65-F5344CB8AC3E}">
        <p14:creationId xmlns:p14="http://schemas.microsoft.com/office/powerpoint/2010/main" val="3029569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5">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混合高斯模型的</a:t>
            </a:r>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EM</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算法</a:t>
            </a:r>
          </a:p>
        </p:txBody>
      </p:sp>
    </p:spTree>
    <p:extLst>
      <p:ext uri="{BB962C8B-B14F-4D97-AF65-F5344CB8AC3E}">
        <p14:creationId xmlns:p14="http://schemas.microsoft.com/office/powerpoint/2010/main" val="2109582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混合高斯</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33</a:t>
            </a:fld>
            <a:endParaRPr lang="zh-CN" altLang="en-US" dirty="0"/>
          </a:p>
        </p:txBody>
      </p:sp>
      <p:pic>
        <p:nvPicPr>
          <p:cNvPr id="5" name="图片 4">
            <a:extLst>
              <a:ext uri="{FF2B5EF4-FFF2-40B4-BE49-F238E27FC236}">
                <a16:creationId xmlns:a16="http://schemas.microsoft.com/office/drawing/2014/main" id="{F5BB319B-B29A-42E3-8A88-787B69AED3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2880" y="1670361"/>
            <a:ext cx="4618811" cy="4086287"/>
          </a:xfrm>
          <a:prstGeom prst="rect">
            <a:avLst/>
          </a:prstGeom>
        </p:spPr>
      </p:pic>
    </p:spTree>
    <p:extLst>
      <p:ext uri="{BB962C8B-B14F-4D97-AF65-F5344CB8AC3E}">
        <p14:creationId xmlns:p14="http://schemas.microsoft.com/office/powerpoint/2010/main" val="1459166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混合高斯</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34</a:t>
            </a:fld>
            <a:endParaRPr lang="zh-CN" altLang="en-US" dirty="0"/>
          </a:p>
        </p:txBody>
      </p:sp>
      <p:pic>
        <p:nvPicPr>
          <p:cNvPr id="6" name="内容占位符 5">
            <a:extLst>
              <a:ext uri="{FF2B5EF4-FFF2-40B4-BE49-F238E27FC236}">
                <a16:creationId xmlns:a16="http://schemas.microsoft.com/office/drawing/2014/main" id="{6E224174-E17F-46BF-8028-878F403BFC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2880" y="1670361"/>
            <a:ext cx="4618811" cy="4086287"/>
          </a:xfrm>
          <a:prstGeom prst="rect">
            <a:avLst/>
          </a:prstGeom>
        </p:spPr>
      </p:pic>
    </p:spTree>
    <p:extLst>
      <p:ext uri="{BB962C8B-B14F-4D97-AF65-F5344CB8AC3E}">
        <p14:creationId xmlns:p14="http://schemas.microsoft.com/office/powerpoint/2010/main" val="4008601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混合高斯图模型</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35</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240583"/>
                <a:ext cx="7953661" cy="19971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给定训练集</a:t>
                </a:r>
                <a14:m>
                  <m:oMath xmlns:m="http://schemas.openxmlformats.org/officeDocument/2006/math">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sup>
                    </m:sSup>
                    <m:r>
                      <a:rPr lang="en-US" altLang="zh-CN" i="1">
                        <a:latin typeface="Cambria Math" panose="02040503050406030204" pitchFamily="18" charset="0"/>
                      </a:rPr>
                      <m:t>}</m:t>
                    </m:r>
                  </m:oMath>
                </a14:m>
                <a:endParaRPr lang="zh-CN" altLang="zh-CN" dirty="0"/>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通过具体化数据的联合分布对数据进行建模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oMath>
                  </m:oMathPara>
                </a14:m>
                <a:endParaRPr lang="zh-CN" altLang="zh-CN" dirty="0"/>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240583"/>
                <a:ext cx="7953661" cy="1997134"/>
              </a:xfrm>
              <a:prstGeom prst="rect">
                <a:avLst/>
              </a:prstGeom>
              <a:blipFill>
                <a:blip r:embed="rId5"/>
                <a:stretch>
                  <a:fillRect l="-46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D43F150-2E2B-443F-B23B-C2C647EBE3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980" y="3180007"/>
            <a:ext cx="634039" cy="3060457"/>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3D1FB67-37EF-43CE-A141-06D97688EFE1}"/>
                  </a:ext>
                </a:extLst>
              </p:cNvPr>
              <p:cNvSpPr/>
              <p:nvPr/>
            </p:nvSpPr>
            <p:spPr>
              <a:xfrm>
                <a:off x="1810658" y="3832168"/>
                <a:ext cx="2441630"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m:rPr>
                          <m:sty m:val="p"/>
                        </m:rPr>
                        <a:rPr lang="en-US" altLang="zh-CN" b="0" i="0" smtClean="0">
                          <a:latin typeface="Cambria Math" panose="02040503050406030204" pitchFamily="18" charset="0"/>
                        </a:rPr>
                        <m:t>Multinomial</m:t>
                      </m:r>
                      <m:r>
                        <a:rPr lang="zh-CN" altLang="en-US" i="0">
                          <a:latin typeface="Cambria Math" panose="02040503050406030204" pitchFamily="18" charset="0"/>
                        </a:rPr>
                        <m:t>(</m:t>
                      </m:r>
                      <m:r>
                        <a:rPr lang="zh-CN" altLang="en-US" i="1">
                          <a:latin typeface="Cambria Math" panose="02040503050406030204" pitchFamily="18" charset="0"/>
                        </a:rPr>
                        <m:t>𝜙</m:t>
                      </m:r>
                      <m:r>
                        <a:rPr lang="en-US" altLang="zh-CN" b="0" i="1" smtClean="0">
                          <a:latin typeface="Cambria Math" panose="02040503050406030204" pitchFamily="18" charset="0"/>
                        </a:rPr>
                        <m:t>)</m:t>
                      </m:r>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矩形 8">
                <a:extLst>
                  <a:ext uri="{FF2B5EF4-FFF2-40B4-BE49-F238E27FC236}">
                    <a16:creationId xmlns:a16="http://schemas.microsoft.com/office/drawing/2014/main" id="{23D1FB67-37EF-43CE-A141-06D97688EFE1}"/>
                  </a:ext>
                </a:extLst>
              </p:cNvPr>
              <p:cNvSpPr>
                <a:spLocks noRot="1" noChangeAspect="1" noMove="1" noResize="1" noEditPoints="1" noAdjustHandles="1" noChangeArrowheads="1" noChangeShapeType="1" noTextEdit="1"/>
              </p:cNvSpPr>
              <p:nvPr/>
            </p:nvSpPr>
            <p:spPr>
              <a:xfrm>
                <a:off x="1810658" y="3832168"/>
                <a:ext cx="2441630" cy="387927"/>
              </a:xfrm>
              <a:prstGeom prst="rect">
                <a:avLst/>
              </a:prstGeom>
              <a:blipFill>
                <a:blip r:embed="rId7"/>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8E73C7D-145A-43F5-853C-FB4EF96996D4}"/>
                  </a:ext>
                </a:extLst>
              </p:cNvPr>
              <p:cNvSpPr/>
              <p:nvPr/>
            </p:nvSpPr>
            <p:spPr>
              <a:xfrm>
                <a:off x="2104199" y="4501940"/>
                <a:ext cx="1857240" cy="416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smtClean="0">
                              <a:latin typeface="Cambria Math" panose="02040503050406030204" pitchFamily="18" charset="0"/>
                            </a:rPr>
                          </m:ctrlPr>
                        </m:dPr>
                        <m:e>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𝜙</m:t>
                          </m:r>
                        </m:e>
                        <m:sub>
                          <m:r>
                            <a:rPr lang="zh-CN" altLang="en-US" i="1">
                              <a:latin typeface="Cambria Math" panose="02040503050406030204" pitchFamily="18" charset="0"/>
                            </a:rPr>
                            <m:t>𝑗</m:t>
                          </m:r>
                        </m:sub>
                      </m:sSub>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0" name="矩形 9">
                <a:extLst>
                  <a:ext uri="{FF2B5EF4-FFF2-40B4-BE49-F238E27FC236}">
                    <a16:creationId xmlns:a16="http://schemas.microsoft.com/office/drawing/2014/main" id="{E8E73C7D-145A-43F5-853C-FB4EF96996D4}"/>
                  </a:ext>
                </a:extLst>
              </p:cNvPr>
              <p:cNvSpPr>
                <a:spLocks noRot="1" noChangeAspect="1" noMove="1" noResize="1" noEditPoints="1" noAdjustHandles="1" noChangeArrowheads="1" noChangeShapeType="1" noTextEdit="1"/>
              </p:cNvSpPr>
              <p:nvPr/>
            </p:nvSpPr>
            <p:spPr>
              <a:xfrm>
                <a:off x="2104199" y="4501940"/>
                <a:ext cx="1857240" cy="416589"/>
              </a:xfrm>
              <a:prstGeom prst="rect">
                <a:avLst/>
              </a:prstGeom>
              <a:blipFill>
                <a:blip r:embed="rId8"/>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21D5727-6B5A-4A39-AF4E-E360321E63C4}"/>
                  </a:ext>
                </a:extLst>
              </p:cNvPr>
              <p:cNvSpPr/>
              <p:nvPr/>
            </p:nvSpPr>
            <p:spPr>
              <a:xfrm>
                <a:off x="2115388" y="5178124"/>
                <a:ext cx="1834861" cy="416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0">
                              <a:latin typeface="Cambria Math" panose="02040503050406030204" pitchFamily="18" charset="0"/>
                            </a:rPr>
                            <m:t>𝒩</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𝛴</m:t>
                              </m:r>
                            </m:e>
                            <m:sub>
                              <m:r>
                                <a:rPr lang="zh-CN" altLang="en-US" i="1">
                                  <a:latin typeface="Cambria Math" panose="02040503050406030204" pitchFamily="18" charset="0"/>
                                </a:rPr>
                                <m:t>𝑗</m:t>
                              </m:r>
                            </m:sub>
                          </m:sSub>
                        </m:e>
                      </m:d>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矩形 10">
                <a:extLst>
                  <a:ext uri="{FF2B5EF4-FFF2-40B4-BE49-F238E27FC236}">
                    <a16:creationId xmlns:a16="http://schemas.microsoft.com/office/drawing/2014/main" id="{521D5727-6B5A-4A39-AF4E-E360321E63C4}"/>
                  </a:ext>
                </a:extLst>
              </p:cNvPr>
              <p:cNvSpPr>
                <a:spLocks noRot="1" noChangeAspect="1" noMove="1" noResize="1" noEditPoints="1" noAdjustHandles="1" noChangeArrowheads="1" noChangeShapeType="1" noTextEdit="1"/>
              </p:cNvSpPr>
              <p:nvPr/>
            </p:nvSpPr>
            <p:spPr>
              <a:xfrm>
                <a:off x="2115388" y="5178124"/>
                <a:ext cx="1834861" cy="416589"/>
              </a:xfrm>
              <a:prstGeom prst="rect">
                <a:avLst/>
              </a:prstGeom>
              <a:blipFill>
                <a:blip r:embed="rId9"/>
                <a:stretch>
                  <a:fillRect t="-147826" r="-34219" b="-22029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11F16722-03DA-4A03-8DFB-3ED8F3A64156}"/>
              </a:ext>
            </a:extLst>
          </p:cNvPr>
          <p:cNvSpPr/>
          <p:nvPr/>
        </p:nvSpPr>
        <p:spPr>
          <a:xfrm>
            <a:off x="5303052" y="3180007"/>
            <a:ext cx="2005677"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隐变量分布的参数</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09EF59B-5273-49A5-BC7C-61E62F3A9F7E}"/>
                  </a:ext>
                </a:extLst>
              </p:cNvPr>
              <p:cNvSpPr/>
              <p:nvPr/>
            </p:nvSpPr>
            <p:spPr>
              <a:xfrm>
                <a:off x="5303051" y="4405231"/>
                <a:ext cx="3085075" cy="646331"/>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隐变量：高斯聚类的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ID</a:t>
                </a: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表明每个</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来自哪个高斯分布</a:t>
                </a:r>
                <a:endParaRPr lang="zh-CN" altLang="en-US" dirty="0"/>
              </a:p>
            </p:txBody>
          </p:sp>
        </mc:Choice>
        <mc:Fallback xmlns="">
          <p:sp>
            <p:nvSpPr>
              <p:cNvPr id="14" name="矩形 13">
                <a:extLst>
                  <a:ext uri="{FF2B5EF4-FFF2-40B4-BE49-F238E27FC236}">
                    <a16:creationId xmlns:a16="http://schemas.microsoft.com/office/drawing/2014/main" id="{909EF59B-5273-49A5-BC7C-61E62F3A9F7E}"/>
                  </a:ext>
                </a:extLst>
              </p:cNvPr>
              <p:cNvSpPr>
                <a:spLocks noRot="1" noChangeAspect="1" noMove="1" noResize="1" noEditPoints="1" noAdjustHandles="1" noChangeArrowheads="1" noChangeShapeType="1" noTextEdit="1"/>
              </p:cNvSpPr>
              <p:nvPr/>
            </p:nvSpPr>
            <p:spPr>
              <a:xfrm>
                <a:off x="5303051" y="4405231"/>
                <a:ext cx="3085075" cy="646331"/>
              </a:xfrm>
              <a:prstGeom prst="rect">
                <a:avLst/>
              </a:prstGeom>
              <a:blipFill>
                <a:blip r:embed="rId10"/>
                <a:stretch>
                  <a:fillRect l="-1779" t="-5660" r="-1186" b="-14151"/>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3E2FB8E4-6537-4B04-9B12-7EFA317DEA50}"/>
              </a:ext>
            </a:extLst>
          </p:cNvPr>
          <p:cNvSpPr txBox="1"/>
          <p:nvPr/>
        </p:nvSpPr>
        <p:spPr>
          <a:xfrm>
            <a:off x="5303051" y="5722788"/>
            <a:ext cx="1778051" cy="369332"/>
          </a:xfrm>
          <a:prstGeom prst="rect">
            <a:avLst/>
          </a:prstGeom>
          <a:noFill/>
        </p:spPr>
        <p:txBody>
          <a:bodyPr wrap="none" rtlCol="0">
            <a:spAutoFit/>
          </a:bodyPr>
          <a:lstStyle/>
          <a:p>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观测到的数据点</a:t>
            </a:r>
            <a:endParaRPr 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27623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数据似然性</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36</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291398"/>
            <a:ext cx="7953661" cy="63547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我们希望最大化</a:t>
            </a:r>
            <a:endParaRPr lang="zh-CN" altLang="zh-CN"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0A87574-FD33-4404-B3F6-32B49FD7DD98}"/>
                  </a:ext>
                </a:extLst>
              </p:cNvPr>
              <p:cNvSpPr/>
              <p:nvPr/>
            </p:nvSpPr>
            <p:spPr>
              <a:xfrm>
                <a:off x="1894316" y="1938377"/>
                <a:ext cx="5528501" cy="2344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i="1">
                              <a:latin typeface="Cambria Math" panose="02040503050406030204" pitchFamily="18" charset="0"/>
                            </a:rPr>
                            <m:t>𝑙</m:t>
                          </m:r>
                          <m:d>
                            <m:dPr>
                              <m:ctrlPr>
                                <a:rPr lang="zh-CN" altLang="en-US" i="1">
                                  <a:latin typeface="Cambria Math" panose="02040503050406030204" pitchFamily="18" charset="0"/>
                                </a:rPr>
                              </m:ctrlPr>
                            </m:dPr>
                            <m:e>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m:rPr>
                                  <m:sty m:val="p"/>
                                </m:rPr>
                                <a:rPr lang="en-US" altLang="zh-CN" i="1" smtClean="0">
                                  <a:latin typeface="Cambria Math" panose="02040503050406030204" pitchFamily="18" charset="0"/>
                                  <a:ea typeface="Cambria Math" panose="02040503050406030204" pitchFamily="18" charset="0"/>
                                </a:rPr>
                                <m:t>log</m:t>
                              </m:r>
                              <m:r>
                                <a:rPr lang="en-US" altLang="zh-CN" b="0" i="1" smtClean="0">
                                  <a:latin typeface="Cambria Math" panose="02040503050406030204" pitchFamily="18" charset="0"/>
                                  <a:ea typeface="Cambria Math" panose="02040503050406030204" pitchFamily="18" charset="0"/>
                                </a:rPr>
                                <m:t> </m:t>
                              </m:r>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e>
                          </m:nary>
                          <m:r>
                            <a:rPr lang="zh-CN" altLang="en-US" i="0">
                              <a:latin typeface="Cambria Math" panose="02040503050406030204" pitchFamily="18" charset="0"/>
                            </a:rPr>
                            <m:t> </m:t>
                          </m:r>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m:rPr>
                                  <m:sty m:val="p"/>
                                </m:rPr>
                                <a:rPr lang="en-US" altLang="zh-CN" i="1" smtClean="0">
                                  <a:latin typeface="Cambria Math" panose="02040503050406030204" pitchFamily="18" charset="0"/>
                                  <a:ea typeface="Cambria Math" panose="02040503050406030204" pitchFamily="18" charset="0"/>
                                </a:rPr>
                                <m:t>log</m:t>
                              </m:r>
                              <m:nary>
                                <m:naryPr>
                                  <m:chr m:val="∑"/>
                                  <m:limLoc m:val="undOvr"/>
                                  <m:grow m:val="on"/>
                                  <m:ctrlPr>
                                    <a:rPr lang="zh-CN" altLang="en-US"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=1</m:t>
                                  </m:r>
                                </m:sub>
                                <m:sup>
                                  <m:r>
                                    <a:rPr lang="zh-CN" altLang="en-US" i="1">
                                      <a:latin typeface="Cambria Math" panose="02040503050406030204" pitchFamily="18" charset="0"/>
                                    </a:rPr>
                                    <m:t>𝑘</m:t>
                                  </m:r>
                                </m:sup>
                                <m:e>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𝜙</m:t>
                                      </m:r>
                                    </m:e>
                                  </m:d>
                                </m:e>
                              </m:nary>
                            </m:e>
                          </m:nary>
                          <m:r>
                            <a:rPr lang="zh-CN" altLang="en-US" i="0">
                              <a:latin typeface="Cambria Math" panose="02040503050406030204" pitchFamily="18" charset="0"/>
                            </a:rPr>
                            <m:t> </m:t>
                          </m:r>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m:rPr>
                                  <m:sty m:val="p"/>
                                </m:rPr>
                                <a:rPr lang="en-US" altLang="zh-CN" i="1" smtClean="0">
                                  <a:latin typeface="Cambria Math" panose="02040503050406030204" pitchFamily="18" charset="0"/>
                                  <a:ea typeface="Cambria Math" panose="02040503050406030204" pitchFamily="18" charset="0"/>
                                </a:rPr>
                                <m:t>log</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𝑘</m:t>
                                  </m:r>
                                </m:sup>
                                <m:e>
                                  <m:r>
                                    <a:rPr lang="zh-CN" altLang="en-US" i="0">
                                      <a:latin typeface="Cambria Math" panose="02040503050406030204" pitchFamily="18" charset="0"/>
                                    </a:rPr>
                                    <m:t>𝒩</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𝛴</m:t>
                                          </m:r>
                                        </m:e>
                                        <m:sub>
                                          <m:r>
                                            <a:rPr lang="zh-CN" altLang="en-US" i="1">
                                              <a:latin typeface="Cambria Math" panose="02040503050406030204" pitchFamily="18" charset="0"/>
                                            </a:rPr>
                                            <m:t>𝑗</m:t>
                                          </m:r>
                                        </m:sub>
                                      </m:sSub>
                                    </m:e>
                                  </m:d>
                                  <m:sSub>
                                    <m:sSubPr>
                                      <m:ctrlPr>
                                        <a:rPr lang="zh-CN" altLang="en-US" i="1">
                                          <a:latin typeface="Cambria Math" panose="02040503050406030204" pitchFamily="18" charset="0"/>
                                        </a:rPr>
                                      </m:ctrlPr>
                                    </m:sSubPr>
                                    <m:e>
                                      <m:r>
                                        <a:rPr lang="zh-CN" altLang="en-US" i="1">
                                          <a:latin typeface="Cambria Math" panose="02040503050406030204" pitchFamily="18" charset="0"/>
                                        </a:rPr>
                                        <m:t>𝜙</m:t>
                                      </m:r>
                                    </m:e>
                                    <m:sub>
                                      <m:r>
                                        <a:rPr lang="zh-CN" altLang="en-US" i="1">
                                          <a:latin typeface="Cambria Math" panose="02040503050406030204" pitchFamily="18" charset="0"/>
                                        </a:rPr>
                                        <m:t>𝑗</m:t>
                                      </m:r>
                                    </m:sub>
                                  </m:sSub>
                                </m:e>
                              </m:nary>
                            </m:e>
                          </m:nary>
                        </m:e>
                      </m:eqArr>
                    </m:oMath>
                  </m:oMathPara>
                </a14:m>
                <a:endParaRPr lang="zh-CN" altLang="en-US" dirty="0">
                  <a:latin typeface="Cambria Math" panose="02040503050406030204" pitchFamily="18" charset="0"/>
                </a:endParaRPr>
              </a:p>
            </p:txBody>
          </p:sp>
        </mc:Choice>
        <mc:Fallback xmlns="">
          <p:sp>
            <p:nvSpPr>
              <p:cNvPr id="3" name="矩形 2">
                <a:extLst>
                  <a:ext uri="{FF2B5EF4-FFF2-40B4-BE49-F238E27FC236}">
                    <a16:creationId xmlns:a16="http://schemas.microsoft.com/office/drawing/2014/main" id="{40A87574-FD33-4404-B3F6-32B49FD7DD98}"/>
                  </a:ext>
                </a:extLst>
              </p:cNvPr>
              <p:cNvSpPr>
                <a:spLocks noRot="1" noChangeAspect="1" noMove="1" noResize="1" noEditPoints="1" noAdjustHandles="1" noChangeArrowheads="1" noChangeShapeType="1" noTextEdit="1"/>
              </p:cNvSpPr>
              <p:nvPr/>
            </p:nvSpPr>
            <p:spPr>
              <a:xfrm>
                <a:off x="1894316" y="1938377"/>
                <a:ext cx="5528501" cy="2344488"/>
              </a:xfrm>
              <a:prstGeom prst="rect">
                <a:avLst/>
              </a:prstGeom>
              <a:blipFill>
                <a:blip r:embed="rId5"/>
                <a:stretch>
                  <a:fillRect/>
                </a:stretch>
              </a:blipFill>
            </p:spPr>
            <p:txBody>
              <a:bodyPr/>
              <a:lstStyle/>
              <a:p>
                <a:r>
                  <a:rPr lang="zh-CN" altLang="en-US">
                    <a:noFill/>
                  </a:rPr>
                  <a:t> </a:t>
                </a:r>
              </a:p>
            </p:txBody>
          </p:sp>
        </mc:Fallback>
      </mc:AlternateContent>
      <p:sp>
        <p:nvSpPr>
          <p:cNvPr id="16" name="内容占位符 2">
            <a:extLst>
              <a:ext uri="{FF2B5EF4-FFF2-40B4-BE49-F238E27FC236}">
                <a16:creationId xmlns:a16="http://schemas.microsoft.com/office/drawing/2014/main" id="{170D0670-826B-4E2D-95D1-FFD0AC0BA9C9}"/>
              </a:ext>
            </a:extLst>
          </p:cNvPr>
          <p:cNvSpPr txBox="1">
            <a:spLocks/>
          </p:cNvSpPr>
          <p:nvPr/>
        </p:nvSpPr>
        <p:spPr>
          <a:xfrm>
            <a:off x="681738" y="4377512"/>
            <a:ext cx="7953661" cy="20693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如果只令</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求不到显式解</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0D58BB7-C539-4593-BB86-D2BE60BE8556}"/>
                  </a:ext>
                </a:extLst>
              </p:cNvPr>
              <p:cNvSpPr/>
              <p:nvPr/>
            </p:nvSpPr>
            <p:spPr>
              <a:xfrm>
                <a:off x="1395819" y="4948852"/>
                <a:ext cx="1740605" cy="676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𝑙</m:t>
                              </m:r>
                              <m:r>
                                <a:rPr lang="zh-CN" altLang="en-US" i="0">
                                  <a:latin typeface="Cambria Math" panose="02040503050406030204" pitchFamily="18" charset="0"/>
                                </a:rPr>
                                <m:t>(</m:t>
                              </m:r>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num>
                        <m:den>
                          <m:r>
                            <a:rPr lang="zh-CN" altLang="en-US" i="0">
                              <a:latin typeface="Cambria Math" panose="02040503050406030204" pitchFamily="18" charset="0"/>
                            </a:rPr>
                            <m:t>𝜕</m:t>
                          </m:r>
                          <m:r>
                            <a:rPr lang="zh-CN" altLang="en-US" i="1">
                              <a:latin typeface="Cambria Math" panose="02040503050406030204" pitchFamily="18" charset="0"/>
                            </a:rPr>
                            <m:t>𝜙</m:t>
                          </m:r>
                        </m:den>
                      </m:f>
                      <m:r>
                        <a:rPr lang="zh-CN" altLang="en-US" i="0">
                          <a:latin typeface="Cambria Math" panose="02040503050406030204" pitchFamily="18" charset="0"/>
                        </a:rPr>
                        <m:t>=0 </m:t>
                      </m:r>
                    </m:oMath>
                  </m:oMathPara>
                </a14:m>
                <a:endParaRPr lang="zh-CN" altLang="en-US" dirty="0"/>
              </a:p>
            </p:txBody>
          </p:sp>
        </mc:Choice>
        <mc:Fallback xmlns="">
          <p:sp>
            <p:nvSpPr>
              <p:cNvPr id="5" name="矩形 4">
                <a:extLst>
                  <a:ext uri="{FF2B5EF4-FFF2-40B4-BE49-F238E27FC236}">
                    <a16:creationId xmlns:a16="http://schemas.microsoft.com/office/drawing/2014/main" id="{40D58BB7-C539-4593-BB86-D2BE60BE8556}"/>
                  </a:ext>
                </a:extLst>
              </p:cNvPr>
              <p:cNvSpPr>
                <a:spLocks noRot="1" noChangeAspect="1" noMove="1" noResize="1" noEditPoints="1" noAdjustHandles="1" noChangeArrowheads="1" noChangeShapeType="1" noTextEdit="1"/>
              </p:cNvSpPr>
              <p:nvPr/>
            </p:nvSpPr>
            <p:spPr>
              <a:xfrm>
                <a:off x="1395819" y="4948852"/>
                <a:ext cx="1740605" cy="6765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F2AF6BF-1738-4CC7-A4FA-8F5053C4095F}"/>
                  </a:ext>
                </a:extLst>
              </p:cNvPr>
              <p:cNvSpPr/>
              <p:nvPr/>
            </p:nvSpPr>
            <p:spPr>
              <a:xfrm>
                <a:off x="3813913" y="4948852"/>
                <a:ext cx="1689309" cy="673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𝑙</m:t>
                              </m:r>
                              <m:r>
                                <a:rPr lang="zh-CN" altLang="en-US" i="0">
                                  <a:latin typeface="Cambria Math" panose="02040503050406030204" pitchFamily="18" charset="0"/>
                                </a:rPr>
                                <m:t>(</m:t>
                              </m:r>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num>
                        <m:den>
                          <m:r>
                            <a:rPr lang="zh-CN" altLang="en-US" i="0">
                              <a:latin typeface="Cambria Math" panose="02040503050406030204" pitchFamily="18" charset="0"/>
                            </a:rPr>
                            <m:t>𝜕</m:t>
                          </m:r>
                          <m:r>
                            <a:rPr lang="zh-CN" altLang="en-US" i="1">
                              <a:latin typeface="Cambria Math" panose="02040503050406030204" pitchFamily="18" charset="0"/>
                            </a:rPr>
                            <m:t>𝜇</m:t>
                          </m:r>
                        </m:den>
                      </m:f>
                      <m:r>
                        <a:rPr lang="zh-CN" altLang="en-US" i="0">
                          <a:latin typeface="Cambria Math" panose="02040503050406030204" pitchFamily="18" charset="0"/>
                        </a:rPr>
                        <m:t>=0</m:t>
                      </m:r>
                    </m:oMath>
                  </m:oMathPara>
                </a14:m>
                <a:endParaRPr lang="zh-CN" altLang="en-US" dirty="0"/>
              </a:p>
            </p:txBody>
          </p:sp>
        </mc:Choice>
        <mc:Fallback xmlns="">
          <p:sp>
            <p:nvSpPr>
              <p:cNvPr id="8" name="矩形 7">
                <a:extLst>
                  <a:ext uri="{FF2B5EF4-FFF2-40B4-BE49-F238E27FC236}">
                    <a16:creationId xmlns:a16="http://schemas.microsoft.com/office/drawing/2014/main" id="{1F2AF6BF-1738-4CC7-A4FA-8F5053C4095F}"/>
                  </a:ext>
                </a:extLst>
              </p:cNvPr>
              <p:cNvSpPr>
                <a:spLocks noRot="1" noChangeAspect="1" noMove="1" noResize="1" noEditPoints="1" noAdjustHandles="1" noChangeArrowheads="1" noChangeShapeType="1" noTextEdit="1"/>
              </p:cNvSpPr>
              <p:nvPr/>
            </p:nvSpPr>
            <p:spPr>
              <a:xfrm>
                <a:off x="3813913" y="4948852"/>
                <a:ext cx="1689309" cy="67326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2DE6203E-1317-47C1-95DA-D4BF2EB21330}"/>
                  </a:ext>
                </a:extLst>
              </p:cNvPr>
              <p:cNvSpPr/>
              <p:nvPr/>
            </p:nvSpPr>
            <p:spPr>
              <a:xfrm>
                <a:off x="6180711" y="4992261"/>
                <a:ext cx="1689309"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𝑙</m:t>
                              </m:r>
                              <m:r>
                                <a:rPr lang="zh-CN" altLang="en-US" i="0">
                                  <a:latin typeface="Cambria Math" panose="02040503050406030204" pitchFamily="18" charset="0"/>
                                </a:rPr>
                                <m:t>(</m:t>
                              </m:r>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num>
                        <m:den>
                          <m:r>
                            <a:rPr lang="zh-CN" altLang="en-US" i="0">
                              <a:latin typeface="Cambria Math" panose="02040503050406030204" pitchFamily="18" charset="0"/>
                            </a:rPr>
                            <m:t>𝜕</m:t>
                          </m:r>
                          <m:r>
                            <a:rPr lang="zh-CN" altLang="en-US" i="1">
                              <a:latin typeface="Cambria Math" panose="02040503050406030204" pitchFamily="18" charset="0"/>
                            </a:rPr>
                            <m:t>𝛴</m:t>
                          </m:r>
                        </m:den>
                      </m:f>
                      <m:r>
                        <a:rPr lang="zh-CN" altLang="en-US" i="0">
                          <a:latin typeface="Cambria Math" panose="02040503050406030204" pitchFamily="18" charset="0"/>
                        </a:rPr>
                        <m:t>=0</m:t>
                      </m:r>
                    </m:oMath>
                  </m:oMathPara>
                </a14:m>
                <a:endParaRPr lang="zh-CN" altLang="en-US" dirty="0"/>
              </a:p>
            </p:txBody>
          </p:sp>
        </mc:Choice>
        <mc:Fallback xmlns="">
          <p:sp>
            <p:nvSpPr>
              <p:cNvPr id="17" name="矩形 16">
                <a:extLst>
                  <a:ext uri="{FF2B5EF4-FFF2-40B4-BE49-F238E27FC236}">
                    <a16:creationId xmlns:a16="http://schemas.microsoft.com/office/drawing/2014/main" id="{2DE6203E-1317-47C1-95DA-D4BF2EB21330}"/>
                  </a:ext>
                </a:extLst>
              </p:cNvPr>
              <p:cNvSpPr>
                <a:spLocks noRot="1" noChangeAspect="1" noMove="1" noResize="1" noEditPoints="1" noAdjustHandles="1" noChangeArrowheads="1" noChangeShapeType="1" noTextEdit="1"/>
              </p:cNvSpPr>
              <p:nvPr/>
            </p:nvSpPr>
            <p:spPr>
              <a:xfrm>
                <a:off x="6180711" y="4992261"/>
                <a:ext cx="1689309" cy="62985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0889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最大化数据似然性</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37</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7"/>
                <a:ext cx="7953661" cy="225772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对每个数据点</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p>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，隐变量</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e>
                      <m:sup>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表明它来自哪个高斯分布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如果我们知道</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e>
                      <m:sup>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，那么数据似然可以被可化为</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7"/>
                <a:ext cx="7953661" cy="2257728"/>
              </a:xfrm>
              <a:prstGeom prst="rect">
                <a:avLst/>
              </a:prstGeom>
              <a:blipFill>
                <a:blip r:embed="rId5"/>
                <a:stretch>
                  <a:fillRect l="-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F4E0751-9FC8-44F6-A430-4F26A8F9AD3A}"/>
                  </a:ext>
                </a:extLst>
              </p:cNvPr>
              <p:cNvSpPr/>
              <p:nvPr/>
            </p:nvSpPr>
            <p:spPr>
              <a:xfrm>
                <a:off x="1798390" y="2981677"/>
                <a:ext cx="5755935" cy="23110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i="1">
                              <a:latin typeface="Cambria Math" panose="02040503050406030204" pitchFamily="18" charset="0"/>
                            </a:rPr>
                            <m:t>𝑙</m:t>
                          </m:r>
                          <m:d>
                            <m:dPr>
                              <m:ctrlPr>
                                <a:rPr lang="zh-CN" altLang="en-US" i="1">
                                  <a:latin typeface="Cambria Math" panose="02040503050406030204" pitchFamily="18" charset="0"/>
                                </a:rPr>
                              </m:ctrlPr>
                            </m:dPr>
                            <m:e>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r>
                                <m:rPr>
                                  <m:sty m:val="p"/>
                                </m:rPr>
                                <a:rPr lang="en-US" altLang="zh-CN" i="1" smtClean="0">
                                  <a:latin typeface="Cambria Math" panose="02040503050406030204" pitchFamily="18" charset="0"/>
                                </a:rPr>
                                <m:t>log</m:t>
                              </m:r>
                              <m:r>
                                <a:rPr lang="en-US" altLang="zh-CN" b="0" i="1" smtClean="0">
                                  <a:latin typeface="Cambria Math" panose="02040503050406030204" pitchFamily="18" charset="0"/>
                                </a:rPr>
                                <m:t> </m:t>
                              </m:r>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𝑧</m:t>
                                      </m:r>
                                    </m:e>
                                    <m:sup>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e>
                                      </m:d>
                                    </m:sup>
                                  </m:sSup>
                                  <m:r>
                                    <a:rPr lang="zh-CN" altLang="en-US" i="0">
                                      <a:latin typeface="Cambria Math" panose="02040503050406030204" pitchFamily="18" charset="0"/>
                                    </a:rPr>
                                    <m:t>;</m:t>
                                  </m:r>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e>
                          </m:nary>
                          <m:r>
                            <a:rPr lang="zh-CN" altLang="en-US" i="0">
                              <a:latin typeface="Cambria Math" panose="02040503050406030204" pitchFamily="18" charset="0"/>
                            </a:rPr>
                            <m:t> </m:t>
                          </m:r>
                        </m:e>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r>
                                <m:rPr>
                                  <m:sty m:val="p"/>
                                </m:rPr>
                                <a:rPr lang="en-US" altLang="zh-CN" i="1" smtClean="0">
                                  <a:latin typeface="Cambria Math" panose="02040503050406030204" pitchFamily="18" charset="0"/>
                                </a:rPr>
                                <m:t>log</m:t>
                              </m:r>
                              <m:r>
                                <a:rPr lang="en-US" altLang="zh-CN" b="0" i="1" smtClean="0">
                                  <a:latin typeface="Cambria Math" panose="02040503050406030204" pitchFamily="18" charset="0"/>
                                </a:rPr>
                                <m:t> </m:t>
                              </m:r>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𝜙</m:t>
                                  </m:r>
                                </m:e>
                              </m:d>
                            </m:e>
                          </m:nary>
                        </m:e>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m:rPr>
                                  <m:sty m:val="p"/>
                                </m:rPr>
                                <a:rPr lang="en-US" altLang="zh-CN" i="1" smtClean="0">
                                  <a:latin typeface="Cambria Math" panose="02040503050406030204" pitchFamily="18" charset="0"/>
                                </a:rPr>
                                <m:t>log</m:t>
                              </m:r>
                              <m:r>
                                <a:rPr lang="en-US" altLang="zh-CN" b="0" i="0" smtClean="0">
                                  <a:latin typeface="Cambria Math" panose="02040503050406030204" pitchFamily="18" charset="0"/>
                                </a:rPr>
                                <m:t> </m:t>
                              </m:r>
                              <m:r>
                                <a:rPr lang="zh-CN" altLang="en-US" i="0">
                                  <a:latin typeface="Cambria Math" panose="02040503050406030204" pitchFamily="18" charset="0"/>
                                </a:rPr>
                                <m:t>𝒩</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𝛴</m:t>
                                      </m:r>
                                    </m:e>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Sub>
                                </m:e>
                              </m:d>
                              <m:r>
                                <a:rPr lang="zh-CN" altLang="en-US" i="0">
                                  <a:latin typeface="Cambria Math" panose="02040503050406030204" pitchFamily="18" charset="0"/>
                                </a:rPr>
                                <m:t>+</m:t>
                              </m:r>
                              <m:r>
                                <m:rPr>
                                  <m:sty m:val="p"/>
                                </m:rPr>
                                <a:rPr lang="en-US" altLang="zh-CN" i="1" smtClean="0">
                                  <a:latin typeface="Cambria Math" panose="02040503050406030204" pitchFamily="18" charset="0"/>
                                </a:rPr>
                                <m:t>log</m:t>
                              </m:r>
                              <m:r>
                                <a:rPr lang="en-US" altLang="zh-CN" b="0" i="1" smtClean="0">
                                  <a:latin typeface="Cambria Math" panose="02040503050406030204" pitchFamily="18" charset="0"/>
                                </a:rPr>
                                <m:t> </m:t>
                              </m:r>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𝜙</m:t>
                                  </m:r>
                                </m:e>
                              </m:d>
                            </m:e>
                          </m:nary>
                        </m:e>
                      </m:eqArr>
                    </m:oMath>
                  </m:oMathPara>
                </a14:m>
                <a:endParaRPr lang="zh-CN" altLang="en-US" dirty="0"/>
              </a:p>
            </p:txBody>
          </p:sp>
        </mc:Choice>
        <mc:Fallback xmlns="">
          <p:sp>
            <p:nvSpPr>
              <p:cNvPr id="6" name="矩形 5">
                <a:extLst>
                  <a:ext uri="{FF2B5EF4-FFF2-40B4-BE49-F238E27FC236}">
                    <a16:creationId xmlns:a16="http://schemas.microsoft.com/office/drawing/2014/main" id="{DF4E0751-9FC8-44F6-A430-4F26A8F9AD3A}"/>
                  </a:ext>
                </a:extLst>
              </p:cNvPr>
              <p:cNvSpPr>
                <a:spLocks noRot="1" noChangeAspect="1" noMove="1" noResize="1" noEditPoints="1" noAdjustHandles="1" noChangeArrowheads="1" noChangeShapeType="1" noTextEdit="1"/>
              </p:cNvSpPr>
              <p:nvPr/>
            </p:nvSpPr>
            <p:spPr>
              <a:xfrm>
                <a:off x="1798390" y="2981677"/>
                <a:ext cx="5755935" cy="23110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7887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最大化数据似然性</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38</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7"/>
                <a:ext cx="7953661" cy="2257728"/>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e>
                      <m:sup>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，最大化数据似然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很容易求得解</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7"/>
                <a:ext cx="7953661" cy="2257728"/>
              </a:xfrm>
              <a:prstGeom prst="rect">
                <a:avLst/>
              </a:prstGeom>
              <a:blipFill>
                <a:blip r:embed="rId5"/>
                <a:stretch>
                  <a:fillRect l="-460" b="-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E82B6A5-24F7-4138-AB3A-E0A69EF2D69E}"/>
                  </a:ext>
                </a:extLst>
              </p:cNvPr>
              <p:cNvSpPr/>
              <p:nvPr/>
            </p:nvSpPr>
            <p:spPr>
              <a:xfrm>
                <a:off x="1442485" y="2136448"/>
                <a:ext cx="671901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r>
                            <a:rPr lang="zh-CN" altLang="en-US" i="1">
                              <a:latin typeface="Cambria Math" panose="02040503050406030204" pitchFamily="18" charset="0"/>
                            </a:rPr>
                            <m:t> </m:t>
                          </m:r>
                          <m:limLow>
                            <m:limLowPr>
                              <m:ctrlPr>
                                <a:rPr lang="zh-CN" altLang="en-US" i="1" smtClean="0">
                                  <a:latin typeface="Cambria Math" panose="02040503050406030204" pitchFamily="18" charset="0"/>
                                </a:rPr>
                              </m:ctrlPr>
                            </m:limLowPr>
                            <m:e>
                              <m:r>
                                <m:rPr>
                                  <m:sty m:val="p"/>
                                </m:rPr>
                                <a:rPr lang="en-US" altLang="zh-CN" i="1" smtClean="0">
                                  <a:latin typeface="Cambria Math" panose="02040503050406030204" pitchFamily="18" charset="0"/>
                                </a:rPr>
                                <m:t>max</m:t>
                              </m:r>
                            </m:e>
                            <m:lim>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lim>
                          </m:limLow>
                          <m:r>
                            <a:rPr lang="en-US" altLang="zh-CN" b="0" i="1" smtClean="0">
                              <a:latin typeface="Cambria Math" panose="02040503050406030204" pitchFamily="18" charset="0"/>
                            </a:rPr>
                            <m:t> </m:t>
                          </m:r>
                          <m:r>
                            <a:rPr lang="zh-CN" altLang="en-US" i="1">
                              <a:latin typeface="Cambria Math" panose="02040503050406030204" pitchFamily="18" charset="0"/>
                            </a:rPr>
                            <m:t>𝑙</m:t>
                          </m:r>
                          <m:d>
                            <m:dPr>
                              <m:ctrlPr>
                                <a:rPr lang="zh-CN" altLang="en-US" i="1">
                                  <a:latin typeface="Cambria Math" panose="02040503050406030204" pitchFamily="18" charset="0"/>
                                </a:rPr>
                              </m:ctrlPr>
                            </m:dPr>
                            <m:e>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r>
                            <a:rPr lang="zh-CN" altLang="en-US" i="0">
                              <a:latin typeface="Cambria Math" panose="02040503050406030204" pitchFamily="18" charset="0"/>
                            </a:rPr>
                            <m:t>=</m:t>
                          </m:r>
                          <m:limLow>
                            <m:limLowPr>
                              <m:ctrlPr>
                                <a:rPr lang="zh-CN" altLang="en-US" i="1" smtClean="0">
                                  <a:latin typeface="Cambria Math" panose="02040503050406030204" pitchFamily="18" charset="0"/>
                                </a:rPr>
                              </m:ctrlPr>
                            </m:limLowPr>
                            <m:e>
                              <m:r>
                                <m:rPr>
                                  <m:sty m:val="p"/>
                                </m:rPr>
                                <a:rPr lang="en-US" altLang="zh-CN" i="1" smtClean="0">
                                  <a:latin typeface="Cambria Math" panose="02040503050406030204" pitchFamily="18" charset="0"/>
                                </a:rPr>
                                <m:t>max</m:t>
                              </m:r>
                            </m:e>
                            <m:lim>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lim>
                          </m:limLow>
                          <m:nary>
                            <m:naryPr>
                              <m:chr m:val="∑"/>
                              <m:limLoc m:val="undOvr"/>
                              <m:grow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m:rPr>
                                  <m:sty m:val="p"/>
                                </m:rPr>
                                <a:rPr lang="en-US" altLang="zh-CN" i="1">
                                  <a:latin typeface="Cambria Math" panose="02040503050406030204" pitchFamily="18" charset="0"/>
                                </a:rPr>
                                <m:t>log</m:t>
                              </m:r>
                              <m:r>
                                <a:rPr lang="en-US" altLang="zh-CN" b="0" i="0" smtClean="0">
                                  <a:latin typeface="Cambria Math" panose="02040503050406030204" pitchFamily="18" charset="0"/>
                                </a:rPr>
                                <m:t> </m:t>
                              </m:r>
                              <m:r>
                                <a:rPr lang="zh-CN" altLang="en-US">
                                  <a:latin typeface="Cambria Math" panose="02040503050406030204" pitchFamily="18" charset="0"/>
                                </a:rPr>
                                <m:t>𝒩</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𝛴</m:t>
                                      </m:r>
                                    </m:e>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Sub>
                                </m:e>
                              </m:d>
                              <m:r>
                                <a:rPr lang="zh-CN" altLang="en-US" i="1">
                                  <a:latin typeface="Cambria Math" panose="02040503050406030204" pitchFamily="18" charset="0"/>
                                </a:rPr>
                                <m:t>  </m:t>
                              </m:r>
                              <m:r>
                                <a:rPr lang="zh-CN" altLang="en-US">
                                  <a:latin typeface="Cambria Math" panose="02040503050406030204" pitchFamily="18" charset="0"/>
                                </a:rPr>
                                <m:t>+</m:t>
                              </m:r>
                              <m:r>
                                <m:rPr>
                                  <m:sty m:val="p"/>
                                </m:rPr>
                                <a:rPr lang="en-US" altLang="zh-CN" i="1">
                                  <a:latin typeface="Cambria Math" panose="02040503050406030204" pitchFamily="18" charset="0"/>
                                </a:rPr>
                                <m:t>log</m:t>
                              </m:r>
                              <m:r>
                                <a:rPr lang="en-US" altLang="zh-CN" b="0" i="1" smtClean="0">
                                  <a:latin typeface="Cambria Math" panose="02040503050406030204" pitchFamily="18" charset="0"/>
                                </a:rPr>
                                <m:t> </m:t>
                              </m:r>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𝜙</m:t>
                                  </m:r>
                                </m:e>
                              </m:d>
                            </m:e>
                          </m:nary>
                        </m:e>
                      </m:eqArr>
                      <m:r>
                        <a:rPr lang="zh-CN" altLang="en-US" b="0" i="1" smtClean="0">
                          <a:latin typeface="Cambria Math" panose="02040503050406030204" pitchFamily="18" charset="0"/>
                        </a:rPr>
                        <m:t> </m:t>
                      </m:r>
                      <m:r>
                        <a:rPr lang="en-US" altLang="zh-CN" b="0" i="1" smtClean="0">
                          <a:latin typeface="Cambria Math" panose="02040503050406030204" pitchFamily="18" charset="0"/>
                        </a:rPr>
                        <m:t>   </m:t>
                      </m:r>
                    </m:oMath>
                  </m:oMathPara>
                </a14:m>
                <a:endParaRPr lang="zh-CN" altLang="en-US" dirty="0"/>
              </a:p>
            </p:txBody>
          </p:sp>
        </mc:Choice>
        <mc:Fallback xmlns="">
          <p:sp>
            <p:nvSpPr>
              <p:cNvPr id="3" name="矩形 2">
                <a:extLst>
                  <a:ext uri="{FF2B5EF4-FFF2-40B4-BE49-F238E27FC236}">
                    <a16:creationId xmlns:a16="http://schemas.microsoft.com/office/drawing/2014/main" id="{5E82B6A5-24F7-4138-AB3A-E0A69EF2D69E}"/>
                  </a:ext>
                </a:extLst>
              </p:cNvPr>
              <p:cNvSpPr>
                <a:spLocks noRot="1" noChangeAspect="1" noMove="1" noResize="1" noEditPoints="1" noAdjustHandles="1" noChangeArrowheads="1" noChangeShapeType="1" noTextEdit="1"/>
              </p:cNvSpPr>
              <p:nvPr/>
            </p:nvSpPr>
            <p:spPr>
              <a:xfrm>
                <a:off x="1442485" y="2136448"/>
                <a:ext cx="671901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0A33E06-2CDC-450E-939C-CE5BA606E1EB}"/>
                  </a:ext>
                </a:extLst>
              </p:cNvPr>
              <p:cNvSpPr/>
              <p:nvPr/>
            </p:nvSpPr>
            <p:spPr>
              <a:xfrm>
                <a:off x="2307374" y="3579569"/>
                <a:ext cx="4549129" cy="26003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sSub>
                            <m:sSubPr>
                              <m:ctrlPr>
                                <a:rPr lang="zh-CN" altLang="en-US" i="1">
                                  <a:latin typeface="Cambria Math" panose="02040503050406030204" pitchFamily="18" charset="0"/>
                                </a:rPr>
                              </m:ctrlPr>
                            </m:sSubPr>
                            <m:e>
                              <m:r>
                                <a:rPr lang="zh-CN" altLang="en-US" i="1">
                                  <a:latin typeface="Cambria Math" panose="02040503050406030204" pitchFamily="18" charset="0"/>
                                </a:rPr>
                                <m:t>𝜙</m:t>
                              </m:r>
                            </m:e>
                            <m:sub>
                              <m:r>
                                <a:rPr lang="zh-CN" altLang="en-US" i="1">
                                  <a:latin typeface="Cambria Math" panose="02040503050406030204" pitchFamily="18" charset="0"/>
                                </a:rPr>
                                <m:t>𝑗</m:t>
                              </m:r>
                            </m:sub>
                          </m:sSub>
                          <m:r>
                            <a:rPr lang="zh-CN" altLang="en-US" i="0">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1</m:t>
                              </m:r>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e>
                              </m:d>
                            </m:e>
                          </m:nary>
                          <m:r>
                            <a:rPr lang="zh-CN" altLang="en-US" i="0">
                              <a:latin typeface="Cambria Math" panose="02040503050406030204" pitchFamily="18" charset="0"/>
                            </a:rPr>
                            <m:t> </m:t>
                          </m:r>
                        </m:e>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𝑗</m:t>
                              </m:r>
                            </m:sub>
                          </m:sSub>
                          <m:r>
                            <a:rPr lang="zh-CN" altLang="en-US" i="0">
                              <a:latin typeface="Cambria Math" panose="02040503050406030204" pitchFamily="18" charset="0"/>
                            </a:rPr>
                            <m:t>&amp;=</m:t>
                          </m:r>
                          <m:f>
                            <m:fPr>
                              <m:ctrlPr>
                                <a:rPr lang="zh-CN" altLang="en-US" i="1">
                                  <a:latin typeface="Cambria Math" panose="02040503050406030204" pitchFamily="18" charset="0"/>
                                </a:rPr>
                              </m:ctrlPr>
                            </m:fPr>
                            <m:num>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1</m:t>
                                  </m:r>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e>
                                  </m:d>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nary>
                            </m:num>
                            <m:den>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1</m:t>
                                  </m:r>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e>
                                  </m:d>
                                </m:e>
                              </m:nary>
                            </m:den>
                          </m:f>
                        </m:e>
                        <m:e/>
                        <m:e>
                          <m:sSub>
                            <m:sSubPr>
                              <m:ctrlPr>
                                <a:rPr lang="zh-CN" altLang="en-US" i="1">
                                  <a:latin typeface="Cambria Math" panose="02040503050406030204" pitchFamily="18" charset="0"/>
                                </a:rPr>
                              </m:ctrlPr>
                            </m:sSubPr>
                            <m:e>
                              <m:r>
                                <a:rPr lang="zh-CN" altLang="en-US" i="1">
                                  <a:latin typeface="Cambria Math" panose="02040503050406030204" pitchFamily="18" charset="0"/>
                                </a:rPr>
                                <m:t>𝛴</m:t>
                              </m:r>
                            </m:e>
                            <m:sub>
                              <m:r>
                                <a:rPr lang="zh-CN" altLang="en-US" i="1">
                                  <a:latin typeface="Cambria Math" panose="02040503050406030204" pitchFamily="18" charset="0"/>
                                </a:rPr>
                                <m:t>𝑗</m:t>
                              </m:r>
                            </m:sub>
                          </m:sSub>
                          <m:r>
                            <a:rPr lang="zh-CN" altLang="en-US" i="0">
                              <a:latin typeface="Cambria Math" panose="02040503050406030204" pitchFamily="18" charset="0"/>
                            </a:rPr>
                            <m:t>&amp;=</m:t>
                          </m:r>
                          <m:f>
                            <m:fPr>
                              <m:ctrlPr>
                                <a:rPr lang="zh-CN" altLang="en-US" i="1">
                                  <a:latin typeface="Cambria Math" panose="02040503050406030204" pitchFamily="18" charset="0"/>
                                </a:rPr>
                              </m:ctrlPr>
                            </m:fPr>
                            <m:num>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1</m:t>
                                  </m:r>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e>
                                  </m:d>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𝑗</m:t>
                                          </m:r>
                                        </m:sub>
                                      </m:sSub>
                                    </m:e>
                                  </m:d>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𝑗</m:t>
                                              </m:r>
                                            </m:sub>
                                          </m:sSub>
                                        </m:e>
                                      </m:d>
                                    </m:e>
                                    <m:sup>
                                      <m:r>
                                        <a:rPr lang="zh-CN" altLang="en-US" i="0">
                                          <a:latin typeface="Cambria Math" panose="02040503050406030204" pitchFamily="18" charset="0"/>
                                        </a:rPr>
                                        <m:t>⊤</m:t>
                                      </m:r>
                                    </m:sup>
                                  </m:sSup>
                                </m:e>
                              </m:nary>
                            </m:num>
                            <m:den>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1</m:t>
                                  </m:r>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e>
                                  </m:d>
                                </m:e>
                              </m:nary>
                            </m:den>
                          </m:f>
                        </m:e>
                      </m:eqArr>
                    </m:oMath>
                  </m:oMathPara>
                </a14:m>
                <a:endParaRPr lang="zh-CN" altLang="en-US" dirty="0"/>
              </a:p>
            </p:txBody>
          </p:sp>
        </mc:Choice>
        <mc:Fallback xmlns="">
          <p:sp>
            <p:nvSpPr>
              <p:cNvPr id="5" name="矩形 4">
                <a:extLst>
                  <a:ext uri="{FF2B5EF4-FFF2-40B4-BE49-F238E27FC236}">
                    <a16:creationId xmlns:a16="http://schemas.microsoft.com/office/drawing/2014/main" id="{B0A33E06-2CDC-450E-939C-CE5BA606E1EB}"/>
                  </a:ext>
                </a:extLst>
              </p:cNvPr>
              <p:cNvSpPr>
                <a:spLocks noRot="1" noChangeAspect="1" noMove="1" noResize="1" noEditPoints="1" noAdjustHandles="1" noChangeArrowheads="1" noChangeShapeType="1" noTextEdit="1"/>
              </p:cNvSpPr>
              <p:nvPr/>
            </p:nvSpPr>
            <p:spPr>
              <a:xfrm>
                <a:off x="2307374" y="3579569"/>
                <a:ext cx="4549129" cy="260039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4146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隐变量推断</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39</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48085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给定参数</a:t>
                </a:r>
                <a14:m>
                  <m:oMath xmlns:m="http://schemas.openxmlformats.org/officeDocument/2006/math">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𝜇</m:t>
                    </m:r>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𝛴</m:t>
                    </m:r>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𝜙</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，不难推断出每个实例的隐变量</a:t>
                </a:r>
                <a14:m>
                  <m:oMath xmlns:m="http://schemas.openxmlformats.org/officeDocument/2006/math">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𝑧</m:t>
                        </m:r>
                      </m:e>
                      <m:sup>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的后验分布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然后基于我们对</a:t>
                </a:r>
                <a14:m>
                  <m:oMath xmlns:m="http://schemas.openxmlformats.org/officeDocument/2006/math">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𝑧</m:t>
                        </m:r>
                      </m:e>
                      <m:sup>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的猜测更新参数</a:t>
                </a:r>
                <a14:m>
                  <m:oMath xmlns:m="http://schemas.openxmlformats.org/officeDocument/2006/math">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𝜇</m:t>
                    </m:r>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𝛴</m:t>
                    </m:r>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el-GR"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𝜙</m:t>
                    </m:r>
                  </m:oMath>
                </a14:m>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6"/>
                <a:ext cx="7953661" cy="4808597"/>
              </a:xfrm>
              <a:prstGeom prst="rect">
                <a:avLst/>
              </a:prstGeom>
              <a:blipFill>
                <a:blip r:embed="rId5"/>
                <a:stretch>
                  <a:fillRect l="-46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5BCDFD5-DD4B-4F96-AF31-EF7E88E196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738" y="2335645"/>
            <a:ext cx="932769" cy="3054361"/>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C3E778B-827B-4735-A3D5-6C1D790067CF}"/>
                  </a:ext>
                </a:extLst>
              </p:cNvPr>
              <p:cNvSpPr/>
              <p:nvPr/>
            </p:nvSpPr>
            <p:spPr>
              <a:xfrm>
                <a:off x="2002201" y="2257014"/>
                <a:ext cx="6638164" cy="15173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e>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r>
                            <a:rPr lang="zh-CN" altLang="en-US" i="0">
                              <a:latin typeface="Cambria Math" panose="02040503050406030204" pitchFamily="18" charset="0"/>
                            </a:rPr>
                            <m:t>&amp;=</m:t>
                          </m:r>
                          <m:f>
                            <m:fPr>
                              <m:ctrlPr>
                                <a:rPr lang="zh-CN" altLang="en-US" i="1">
                                  <a:latin typeface="Cambria Math" panose="02040503050406030204" pitchFamily="18" charset="0"/>
                                </a:rPr>
                              </m:ctrlPr>
                            </m:fPr>
                            <m:num>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num>
                            <m:den>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den>
                          </m:f>
                        </m:e>
                        <m:e>
                          <m:r>
                            <a:rPr lang="zh-CN" altLang="en-US" i="0">
                              <a:latin typeface="Cambria Math" panose="02040503050406030204" pitchFamily="18" charset="0"/>
                            </a:rPr>
                            <m:t>&amp;=</m:t>
                          </m:r>
                          <m:f>
                            <m:fPr>
                              <m:ctrlPr>
                                <a:rPr lang="zh-CN" altLang="en-US" i="1">
                                  <a:latin typeface="Cambria Math" panose="02040503050406030204" pitchFamily="18" charset="0"/>
                                </a:rPr>
                              </m:ctrlPr>
                            </m:fPr>
                            <m:num>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𝜙</m:t>
                                  </m:r>
                                </m:e>
                              </m:d>
                            </m:num>
                            <m:den>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𝑙</m:t>
                                  </m:r>
                                  <m:r>
                                    <a:rPr lang="zh-CN" altLang="en-US" i="0">
                                      <a:latin typeface="Cambria Math" panose="02040503050406030204" pitchFamily="18" charset="0"/>
                                    </a:rPr>
                                    <m:t>=1</m:t>
                                  </m:r>
                                </m:sub>
                                <m:sup>
                                  <m:r>
                                    <a:rPr lang="zh-CN" altLang="en-US" i="1">
                                      <a:latin typeface="Cambria Math" panose="02040503050406030204" pitchFamily="18" charset="0"/>
                                    </a:rPr>
                                    <m:t>𝑘</m:t>
                                  </m:r>
                                </m:sup>
                                <m:e>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𝑙</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r>
                                        <a:rPr lang="zh-CN" altLang="en-US" i="1">
                                          <a:latin typeface="Cambria Math" panose="02040503050406030204" pitchFamily="18" charset="0"/>
                                        </a:rPr>
                                        <m:t>𝛴</m:t>
                                      </m:r>
                                    </m:e>
                                  </m:d>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𝑙</m:t>
                                      </m:r>
                                      <m:r>
                                        <a:rPr lang="zh-CN" altLang="en-US" i="0">
                                          <a:latin typeface="Cambria Math" panose="02040503050406030204" pitchFamily="18" charset="0"/>
                                        </a:rPr>
                                        <m:t>;</m:t>
                                      </m:r>
                                      <m:r>
                                        <a:rPr lang="zh-CN" altLang="en-US" i="1">
                                          <a:latin typeface="Cambria Math" panose="02040503050406030204" pitchFamily="18" charset="0"/>
                                        </a:rPr>
                                        <m:t>𝜙</m:t>
                                      </m:r>
                                    </m:e>
                                  </m:d>
                                </m:e>
                              </m:nary>
                            </m:den>
                          </m:f>
                        </m:e>
                      </m:eqArr>
                      <m:r>
                        <a:rPr lang="zh-CN" altLang="en-US" i="0">
                          <a:latin typeface="Cambria Math" panose="02040503050406030204" pitchFamily="18" charset="0"/>
                        </a:rPr>
                        <m:t> </m:t>
                      </m:r>
                    </m:oMath>
                  </m:oMathPara>
                </a14:m>
                <a:endParaRPr lang="zh-CN" altLang="en-US" dirty="0"/>
              </a:p>
            </p:txBody>
          </p:sp>
        </mc:Choice>
        <mc:Fallback xmlns="">
          <p:sp>
            <p:nvSpPr>
              <p:cNvPr id="9" name="矩形 8">
                <a:extLst>
                  <a:ext uri="{FF2B5EF4-FFF2-40B4-BE49-F238E27FC236}">
                    <a16:creationId xmlns:a16="http://schemas.microsoft.com/office/drawing/2014/main" id="{6C3E778B-827B-4735-A3D5-6C1D790067CF}"/>
                  </a:ext>
                </a:extLst>
              </p:cNvPr>
              <p:cNvSpPr>
                <a:spLocks noRot="1" noChangeAspect="1" noMove="1" noResize="1" noEditPoints="1" noAdjustHandles="1" noChangeArrowheads="1" noChangeShapeType="1" noTextEdit="1"/>
              </p:cNvSpPr>
              <p:nvPr/>
            </p:nvSpPr>
            <p:spPr>
              <a:xfrm>
                <a:off x="2002201" y="2257014"/>
                <a:ext cx="6638164" cy="151733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FD521EA-E804-4727-8281-840ABD17916F}"/>
                  </a:ext>
                </a:extLst>
              </p:cNvPr>
              <p:cNvSpPr/>
              <p:nvPr/>
            </p:nvSpPr>
            <p:spPr>
              <a:xfrm>
                <a:off x="2031813" y="3924861"/>
                <a:ext cx="3712799" cy="1465145"/>
              </a:xfrm>
              <a:prstGeom prst="rect">
                <a:avLst/>
              </a:prstGeom>
            </p:spPr>
            <p:txBody>
              <a:bodyPr wrap="square">
                <a:spAutoFit/>
              </a:bodyPr>
              <a:lstStyle/>
              <a:p>
                <a:pPr>
                  <a:lnSpc>
                    <a:spcPct val="150000"/>
                  </a:lnSpc>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indent="-342900">
                  <a:lnSpc>
                    <a:spcPct val="150000"/>
                  </a:lnSpc>
                  <a:buClr>
                    <a:schemeClr val="accent1"/>
                  </a:buClr>
                  <a:buFont typeface="Arial" panose="020B0604020202020204" pitchFamily="34" charset="0"/>
                  <a:buChar char="•"/>
                </a:pPr>
                <a14:m>
                  <m:oMath xmlns:m="http://schemas.openxmlformats.org/officeDocument/2006/math">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𝑧</m:t>
                        </m:r>
                      </m:e>
                      <m:sup>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的先验为</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oMath>
                </a14:m>
                <a:endParaRPr lang="zh-CN" altLang="zh-CN" dirty="0"/>
              </a:p>
              <a:p>
                <a:pPr marL="342900" indent="-342900">
                  <a:lnSpc>
                    <a:spcPct val="150000"/>
                  </a:lnSpc>
                  <a:buClr>
                    <a:schemeClr val="accent1"/>
                  </a:buClr>
                  <a:buFont typeface="Arial" panose="020B0604020202020204" pitchFamily="34" charset="0"/>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似然性为</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𝛴</m:t>
                    </m:r>
                    <m:r>
                      <a:rPr lang="en-US" altLang="zh-CN" i="1">
                        <a:latin typeface="Cambria Math" panose="02040503050406030204" pitchFamily="18" charset="0"/>
                      </a:rPr>
                      <m:t>)</m:t>
                    </m:r>
                  </m:oMath>
                </a14:m>
                <a:endParaRPr lang="zh-CN" altLang="zh-CN" dirty="0"/>
              </a:p>
            </p:txBody>
          </p:sp>
        </mc:Choice>
        <mc:Fallback xmlns="">
          <p:sp>
            <p:nvSpPr>
              <p:cNvPr id="10" name="矩形 9">
                <a:extLst>
                  <a:ext uri="{FF2B5EF4-FFF2-40B4-BE49-F238E27FC236}">
                    <a16:creationId xmlns:a16="http://schemas.microsoft.com/office/drawing/2014/main" id="{4FD521EA-E804-4727-8281-840ABD17916F}"/>
                  </a:ext>
                </a:extLst>
              </p:cNvPr>
              <p:cNvSpPr>
                <a:spLocks noRot="1" noChangeAspect="1" noMove="1" noResize="1" noEditPoints="1" noAdjustHandles="1" noChangeArrowheads="1" noChangeShapeType="1" noTextEdit="1"/>
              </p:cNvSpPr>
              <p:nvPr/>
            </p:nvSpPr>
            <p:spPr>
              <a:xfrm>
                <a:off x="2031813" y="3924861"/>
                <a:ext cx="3712799" cy="1465145"/>
              </a:xfrm>
              <a:prstGeom prst="rect">
                <a:avLst/>
              </a:prstGeom>
              <a:blipFill>
                <a:blip r:embed="rId8"/>
                <a:stretch>
                  <a:fillRect l="-1642" b="-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9400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一个用户行为建模的简单例子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graphicFrame>
        <p:nvGraphicFramePr>
          <p:cNvPr id="7" name="Content Placeholder 3">
            <a:extLst>
              <a:ext uri="{FF2B5EF4-FFF2-40B4-BE49-F238E27FC236}">
                <a16:creationId xmlns:a16="http://schemas.microsoft.com/office/drawing/2014/main" id="{37B1678A-BEBD-4BF7-93FA-5CB7FA623902}"/>
              </a:ext>
            </a:extLst>
          </p:cNvPr>
          <p:cNvGraphicFramePr>
            <a:graphicFrameLocks/>
          </p:cNvGraphicFramePr>
          <p:nvPr/>
        </p:nvGraphicFramePr>
        <p:xfrm>
          <a:off x="664861" y="1366730"/>
          <a:ext cx="7886704" cy="1905000"/>
        </p:xfrm>
        <a:graphic>
          <a:graphicData uri="http://schemas.openxmlformats.org/drawingml/2006/table">
            <a:tbl>
              <a:tblPr firstRow="1" bandRow="1">
                <a:tableStyleId>{073A0DAA-6AF3-43AB-8588-CEC1D06C72B9}</a:tableStyleId>
              </a:tblPr>
              <a:tblGrid>
                <a:gridCol w="899123">
                  <a:extLst>
                    <a:ext uri="{9D8B030D-6E8A-4147-A177-3AD203B41FA5}">
                      <a16:colId xmlns:a16="http://schemas.microsoft.com/office/drawing/2014/main" val="20000"/>
                    </a:ext>
                  </a:extLst>
                </a:gridCol>
                <a:gridCol w="787652">
                  <a:extLst>
                    <a:ext uri="{9D8B030D-6E8A-4147-A177-3AD203B41FA5}">
                      <a16:colId xmlns:a16="http://schemas.microsoft.com/office/drawing/2014/main" val="20001"/>
                    </a:ext>
                  </a:extLst>
                </a:gridCol>
                <a:gridCol w="706170">
                  <a:extLst>
                    <a:ext uri="{9D8B030D-6E8A-4147-A177-3AD203B41FA5}">
                      <a16:colId xmlns:a16="http://schemas.microsoft.com/office/drawing/2014/main" val="20002"/>
                    </a:ext>
                  </a:extLst>
                </a:gridCol>
                <a:gridCol w="1269749">
                  <a:extLst>
                    <a:ext uri="{9D8B030D-6E8A-4147-A177-3AD203B41FA5}">
                      <a16:colId xmlns:a16="http://schemas.microsoft.com/office/drawing/2014/main" val="20003"/>
                    </a:ext>
                  </a:extLst>
                </a:gridCol>
                <a:gridCol w="1215428">
                  <a:extLst>
                    <a:ext uri="{9D8B030D-6E8A-4147-A177-3AD203B41FA5}">
                      <a16:colId xmlns:a16="http://schemas.microsoft.com/office/drawing/2014/main" val="20004"/>
                    </a:ext>
                  </a:extLst>
                </a:gridCol>
                <a:gridCol w="1616044">
                  <a:extLst>
                    <a:ext uri="{9D8B030D-6E8A-4147-A177-3AD203B41FA5}">
                      <a16:colId xmlns:a16="http://schemas.microsoft.com/office/drawing/2014/main" val="20005"/>
                    </a:ext>
                  </a:extLst>
                </a:gridCol>
                <a:gridCol w="1392538">
                  <a:extLst>
                    <a:ext uri="{9D8B030D-6E8A-4147-A177-3AD203B41FA5}">
                      <a16:colId xmlns:a16="http://schemas.microsoft.com/office/drawing/2014/main" val="20006"/>
                    </a:ext>
                  </a:extLst>
                </a:gridCol>
              </a:tblGrid>
              <a:tr h="278130">
                <a:tc>
                  <a:txBody>
                    <a:bodyPr/>
                    <a:lstStyle/>
                    <a:p>
                      <a:pPr algn="ctr"/>
                      <a:r>
                        <a:rPr lang="en-US" sz="1400" dirty="0"/>
                        <a:t>Interest</a:t>
                      </a:r>
                    </a:p>
                  </a:txBody>
                  <a:tcPr marL="68580" marR="68580" marT="34290" marB="34290">
                    <a:solidFill>
                      <a:schemeClr val="accent4"/>
                    </a:solidFill>
                  </a:tcPr>
                </a:tc>
                <a:tc>
                  <a:txBody>
                    <a:bodyPr/>
                    <a:lstStyle/>
                    <a:p>
                      <a:pPr algn="ctr"/>
                      <a:r>
                        <a:rPr lang="en-US" sz="1400" dirty="0"/>
                        <a:t>Gender</a:t>
                      </a:r>
                    </a:p>
                  </a:txBody>
                  <a:tcPr marL="68580" marR="68580" marT="34290" marB="34290">
                    <a:solidFill>
                      <a:schemeClr val="accent4"/>
                    </a:solidFill>
                  </a:tcPr>
                </a:tc>
                <a:tc>
                  <a:txBody>
                    <a:bodyPr/>
                    <a:lstStyle/>
                    <a:p>
                      <a:pPr algn="ctr"/>
                      <a:r>
                        <a:rPr lang="en-US" sz="1400" dirty="0"/>
                        <a:t>Age</a:t>
                      </a:r>
                    </a:p>
                  </a:txBody>
                  <a:tcPr marL="68580" marR="68580" marT="34290" marB="34290">
                    <a:solidFill>
                      <a:schemeClr val="accent4"/>
                    </a:solidFill>
                  </a:tcPr>
                </a:tc>
                <a:tc>
                  <a:txBody>
                    <a:bodyPr/>
                    <a:lstStyle/>
                    <a:p>
                      <a:pPr algn="ctr"/>
                      <a:r>
                        <a:rPr lang="en-US" sz="1400" dirty="0"/>
                        <a:t>BBC Sports</a:t>
                      </a:r>
                    </a:p>
                  </a:txBody>
                  <a:tcPr marL="68580" marR="68580" marT="34290" marB="34290"/>
                </a:tc>
                <a:tc>
                  <a:txBody>
                    <a:bodyPr/>
                    <a:lstStyle/>
                    <a:p>
                      <a:pPr algn="ctr"/>
                      <a:r>
                        <a:rPr lang="en-US" sz="1400" dirty="0"/>
                        <a:t>PubMed</a:t>
                      </a:r>
                    </a:p>
                  </a:txBody>
                  <a:tcPr marL="68580" marR="68580" marT="34290" marB="34290"/>
                </a:tc>
                <a:tc>
                  <a:txBody>
                    <a:bodyPr/>
                    <a:lstStyle/>
                    <a:p>
                      <a:pPr algn="ctr"/>
                      <a:r>
                        <a:rPr lang="en-US" sz="1400" dirty="0"/>
                        <a:t>Bloomberg Business</a:t>
                      </a:r>
                    </a:p>
                  </a:txBody>
                  <a:tcPr marL="68580" marR="68580" marT="34290" marB="34290"/>
                </a:tc>
                <a:tc>
                  <a:txBody>
                    <a:bodyPr/>
                    <a:lstStyle/>
                    <a:p>
                      <a:pPr algn="ctr"/>
                      <a:r>
                        <a:rPr lang="en-US" sz="1400" dirty="0"/>
                        <a:t>Spotify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Finance</a:t>
                      </a:r>
                    </a:p>
                  </a:txBody>
                  <a:tcPr marL="68580" marR="68580" marT="34290" marB="34290">
                    <a:solidFill>
                      <a:schemeClr val="accent4">
                        <a:lumMod val="40000"/>
                        <a:lumOff val="60000"/>
                      </a:schemeClr>
                    </a:solidFill>
                  </a:tcPr>
                </a:tc>
                <a:tc>
                  <a:txBody>
                    <a:bodyPr/>
                    <a:lstStyle/>
                    <a:p>
                      <a:pPr algn="ctr"/>
                      <a:r>
                        <a:rPr lang="en-US" sz="1400" dirty="0"/>
                        <a:t>Male</a:t>
                      </a:r>
                    </a:p>
                  </a:txBody>
                  <a:tcPr marL="68580" marR="68580" marT="34290" marB="34290">
                    <a:solidFill>
                      <a:schemeClr val="accent4">
                        <a:lumMod val="40000"/>
                        <a:lumOff val="60000"/>
                      </a:schemeClr>
                    </a:solidFill>
                  </a:tcPr>
                </a:tc>
                <a:tc>
                  <a:txBody>
                    <a:bodyPr/>
                    <a:lstStyle/>
                    <a:p>
                      <a:pPr algn="ctr"/>
                      <a:r>
                        <a:rPr lang="en-US" sz="1400" dirty="0"/>
                        <a:t>29</a:t>
                      </a:r>
                    </a:p>
                  </a:txBody>
                  <a:tcPr marL="68580" marR="68580" marT="34290" marB="34290">
                    <a:solidFill>
                      <a:schemeClr val="accent4">
                        <a:lumMod val="40000"/>
                        <a:lumOff val="60000"/>
                      </a:schemeClr>
                    </a:solidFill>
                  </a:tcPr>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t>Sports</a:t>
                      </a:r>
                    </a:p>
                  </a:txBody>
                  <a:tcPr marL="68580" marR="68580" marT="34290" marB="34290">
                    <a:solidFill>
                      <a:schemeClr val="accent4">
                        <a:lumMod val="40000"/>
                        <a:lumOff val="60000"/>
                      </a:schemeClr>
                    </a:solidFill>
                  </a:tcPr>
                </a:tc>
                <a:tc>
                  <a:txBody>
                    <a:bodyPr/>
                    <a:lstStyle/>
                    <a:p>
                      <a:pPr algn="ctr"/>
                      <a:r>
                        <a:rPr lang="en-US" sz="1400" dirty="0"/>
                        <a:t>Male</a:t>
                      </a:r>
                    </a:p>
                  </a:txBody>
                  <a:tcPr marL="68580" marR="68580" marT="34290" marB="34290">
                    <a:solidFill>
                      <a:schemeClr val="accent4">
                        <a:lumMod val="40000"/>
                        <a:lumOff val="60000"/>
                      </a:schemeClr>
                    </a:solidFill>
                  </a:tcPr>
                </a:tc>
                <a:tc>
                  <a:txBody>
                    <a:bodyPr/>
                    <a:lstStyle/>
                    <a:p>
                      <a:pPr algn="ctr"/>
                      <a:r>
                        <a:rPr lang="en-US" sz="1400" dirty="0"/>
                        <a:t>21</a:t>
                      </a:r>
                    </a:p>
                  </a:txBody>
                  <a:tcPr marL="68580" marR="68580" marT="34290" marB="34290">
                    <a:solidFill>
                      <a:schemeClr val="accent4">
                        <a:lumMod val="40000"/>
                        <a:lumOff val="60000"/>
                      </a:schemeClr>
                    </a:solidFill>
                  </a:tcPr>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Yes</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Medicine</a:t>
                      </a:r>
                    </a:p>
                  </a:txBody>
                  <a:tcPr marL="68580" marR="68580" marT="34290" marB="34290">
                    <a:solidFill>
                      <a:schemeClr val="accent4">
                        <a:lumMod val="40000"/>
                        <a:lumOff val="60000"/>
                      </a:schemeClr>
                    </a:solidFill>
                  </a:tcPr>
                </a:tc>
                <a:tc>
                  <a:txBody>
                    <a:bodyPr/>
                    <a:lstStyle/>
                    <a:p>
                      <a:pPr algn="ctr"/>
                      <a:r>
                        <a:rPr lang="en-US" sz="1400" dirty="0"/>
                        <a:t>Female</a:t>
                      </a:r>
                    </a:p>
                  </a:txBody>
                  <a:tcPr marL="68580" marR="68580" marT="34290" marB="34290">
                    <a:solidFill>
                      <a:schemeClr val="accent4">
                        <a:lumMod val="40000"/>
                        <a:lumOff val="60000"/>
                      </a:schemeClr>
                    </a:solidFill>
                  </a:tcPr>
                </a:tc>
                <a:tc>
                  <a:txBody>
                    <a:bodyPr/>
                    <a:lstStyle/>
                    <a:p>
                      <a:pPr algn="ctr"/>
                      <a:r>
                        <a:rPr lang="en-US" sz="1400" dirty="0"/>
                        <a:t>32</a:t>
                      </a:r>
                    </a:p>
                  </a:txBody>
                  <a:tcPr marL="68580" marR="68580" marT="34290" marB="34290">
                    <a:solidFill>
                      <a:schemeClr val="accent4">
                        <a:lumMod val="40000"/>
                        <a:lumOff val="60000"/>
                      </a:schemeClr>
                    </a:solidFill>
                  </a:tcPr>
                </a:tc>
                <a:tc>
                  <a:txBody>
                    <a:bodyPr/>
                    <a:lstStyle/>
                    <a:p>
                      <a:pPr algn="ctr"/>
                      <a:r>
                        <a:rPr lang="en-US" sz="1400" dirty="0"/>
                        <a:t>No</a:t>
                      </a:r>
                    </a:p>
                  </a:txBody>
                  <a:tcPr marL="68580" marR="68580" marT="34290" marB="34290"/>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No</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t>Music</a:t>
                      </a:r>
                    </a:p>
                  </a:txBody>
                  <a:tcPr marL="68580" marR="68580" marT="34290" marB="34290">
                    <a:solidFill>
                      <a:schemeClr val="accent4">
                        <a:lumMod val="40000"/>
                        <a:lumOff val="60000"/>
                      </a:schemeClr>
                    </a:solidFill>
                  </a:tcPr>
                </a:tc>
                <a:tc>
                  <a:txBody>
                    <a:bodyPr/>
                    <a:lstStyle/>
                    <a:p>
                      <a:pPr algn="ctr"/>
                      <a:r>
                        <a:rPr lang="en-US" sz="1400" dirty="0"/>
                        <a:t>Female</a:t>
                      </a:r>
                    </a:p>
                  </a:txBody>
                  <a:tcPr marL="68580" marR="68580" marT="34290" marB="34290">
                    <a:solidFill>
                      <a:schemeClr val="accent4">
                        <a:lumMod val="40000"/>
                        <a:lumOff val="60000"/>
                      </a:schemeClr>
                    </a:solidFill>
                  </a:tcPr>
                </a:tc>
                <a:tc>
                  <a:txBody>
                    <a:bodyPr/>
                    <a:lstStyle/>
                    <a:p>
                      <a:pPr algn="ctr"/>
                      <a:r>
                        <a:rPr lang="en-US" sz="1400" dirty="0"/>
                        <a:t>25</a:t>
                      </a:r>
                    </a:p>
                  </a:txBody>
                  <a:tcPr marL="68580" marR="68580" marT="34290" marB="34290">
                    <a:solidFill>
                      <a:schemeClr val="accent4">
                        <a:lumMod val="40000"/>
                        <a:lumOff val="60000"/>
                      </a:schemeClr>
                    </a:solidFill>
                  </a:tcPr>
                </a:tc>
                <a:tc>
                  <a:txBody>
                    <a:bodyPr/>
                    <a:lstStyle/>
                    <a:p>
                      <a:pPr algn="ctr"/>
                      <a:r>
                        <a:rPr lang="en-US" sz="1400" dirty="0"/>
                        <a:t>No</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No</a:t>
                      </a:r>
                    </a:p>
                  </a:txBody>
                  <a:tcPr marL="68580" marR="68580" marT="34290" marB="34290"/>
                </a:tc>
                <a:tc>
                  <a:txBody>
                    <a:bodyPr/>
                    <a:lstStyle/>
                    <a:p>
                      <a:pPr algn="ctr"/>
                      <a:r>
                        <a:rPr lang="en-US" sz="1400" dirty="0"/>
                        <a:t>Yes</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Medicine</a:t>
                      </a:r>
                    </a:p>
                  </a:txBody>
                  <a:tcPr marL="68580" marR="68580" marT="34290" marB="34290">
                    <a:solidFill>
                      <a:schemeClr val="accent4">
                        <a:lumMod val="40000"/>
                        <a:lumOff val="60000"/>
                      </a:schemeClr>
                    </a:solidFill>
                  </a:tcPr>
                </a:tc>
                <a:tc>
                  <a:txBody>
                    <a:bodyPr/>
                    <a:lstStyle/>
                    <a:p>
                      <a:pPr algn="ctr"/>
                      <a:r>
                        <a:rPr lang="en-US" sz="1400" dirty="0"/>
                        <a:t>Male</a:t>
                      </a:r>
                    </a:p>
                  </a:txBody>
                  <a:tcPr marL="68580" marR="68580" marT="34290" marB="34290">
                    <a:solidFill>
                      <a:schemeClr val="accent4">
                        <a:lumMod val="40000"/>
                        <a:lumOff val="60000"/>
                      </a:schemeClr>
                    </a:solidFill>
                  </a:tcPr>
                </a:tc>
                <a:tc>
                  <a:txBody>
                    <a:bodyPr/>
                    <a:lstStyle/>
                    <a:p>
                      <a:pPr algn="ctr"/>
                      <a:r>
                        <a:rPr lang="en-US" sz="1400" dirty="0"/>
                        <a:t>40</a:t>
                      </a:r>
                    </a:p>
                  </a:txBody>
                  <a:tcPr marL="68580" marR="68580" marT="34290" marB="34290">
                    <a:solidFill>
                      <a:schemeClr val="accent4">
                        <a:lumMod val="40000"/>
                        <a:lumOff val="60000"/>
                      </a:schemeClr>
                    </a:solidFill>
                  </a:tcPr>
                </a:tc>
                <a:tc>
                  <a:txBody>
                    <a:bodyPr/>
                    <a:lstStyle/>
                    <a:p>
                      <a:pPr algn="ctr"/>
                      <a:r>
                        <a:rPr lang="en-US" sz="1400" dirty="0"/>
                        <a:t>Yes</a:t>
                      </a:r>
                    </a:p>
                  </a:txBody>
                  <a:tcPr marL="68580" marR="68580" marT="34290" marB="34290"/>
                </a:tc>
                <a:tc>
                  <a:txBody>
                    <a:bodyPr/>
                    <a:lstStyle/>
                    <a:p>
                      <a:pPr algn="ctr"/>
                      <a:r>
                        <a:rPr lang="en-US" sz="1400" dirty="0"/>
                        <a:t>Yes</a:t>
                      </a:r>
                    </a:p>
                  </a:txBody>
                  <a:tcPr marL="68580" marR="68580" marT="34290" marB="34290"/>
                </a:tc>
                <a:tc>
                  <a:txBody>
                    <a:bodyPr/>
                    <a:lstStyle/>
                    <a:p>
                      <a:pPr algn="ctr"/>
                      <a:r>
                        <a:rPr lang="en-US" sz="1400" dirty="0"/>
                        <a:t>Yes</a:t>
                      </a:r>
                    </a:p>
                  </a:txBody>
                  <a:tcPr marL="68580" marR="68580" marT="34290" marB="34290"/>
                </a:tc>
                <a:tc>
                  <a:txBody>
                    <a:bodyPr/>
                    <a:lstStyle/>
                    <a:p>
                      <a:pPr algn="ctr"/>
                      <a:r>
                        <a:rPr lang="en-US" sz="1400" dirty="0"/>
                        <a:t>No</a:t>
                      </a:r>
                    </a:p>
                  </a:txBody>
                  <a:tcPr marL="68580" marR="68580" marT="34290" marB="34290"/>
                </a:tc>
                <a:extLst>
                  <a:ext uri="{0D108BD9-81ED-4DB2-BD59-A6C34878D82A}">
                    <a16:rowId xmlns:a16="http://schemas.microsoft.com/office/drawing/2014/main" val="10005"/>
                  </a:ext>
                </a:extLst>
              </a:tr>
            </a:tbl>
          </a:graphicData>
        </a:graphic>
      </p:graphicFrame>
      <p:sp>
        <p:nvSpPr>
          <p:cNvPr id="8" name="内容占位符 2">
            <a:extLst>
              <a:ext uri="{FF2B5EF4-FFF2-40B4-BE49-F238E27FC236}">
                <a16:creationId xmlns:a16="http://schemas.microsoft.com/office/drawing/2014/main" id="{CB71DF0C-3EC1-4B71-8DB6-A73931180E5A}"/>
              </a:ext>
            </a:extLst>
          </p:cNvPr>
          <p:cNvSpPr txBox="1">
            <a:spLocks/>
          </p:cNvSpPr>
          <p:nvPr/>
        </p:nvSpPr>
        <p:spPr>
          <a:xfrm>
            <a:off x="195075" y="3499703"/>
            <a:ext cx="8826275" cy="28439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联合数据分布</a:t>
            </a:r>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ctr">
              <a:buNone/>
            </a:pP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p(Interest=Finance, Gender=Male, Age=29, Browsing=BBC Sports,</a:t>
            </a:r>
          </a:p>
          <a:p>
            <a:pPr marL="0" indent="0" algn="ctr">
              <a:buNone/>
            </a:pP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Bloomberg Business)</a:t>
            </a: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条件数据分布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gn="ctr">
              <a:buNone/>
            </a:pPr>
            <a:r>
              <a:rPr lang="en-US" altLang="zh-CN" dirty="0">
                <a:solidFill>
                  <a:srgbClr val="00B0F0"/>
                </a:solidFill>
              </a:rPr>
              <a:t>p(Interest=Finance | Browsing=BBC </a:t>
            </a:r>
            <a:r>
              <a:rPr lang="en-US" altLang="zh-CN" dirty="0" err="1">
                <a:solidFill>
                  <a:srgbClr val="00B0F0"/>
                </a:solidFill>
              </a:rPr>
              <a:t>Sports,Bloomberg</a:t>
            </a:r>
            <a:r>
              <a:rPr lang="en-US" altLang="zh-CN" dirty="0">
                <a:solidFill>
                  <a:srgbClr val="00B0F0"/>
                </a:solidFill>
              </a:rPr>
              <a:t> Business)</a:t>
            </a:r>
          </a:p>
          <a:p>
            <a:pPr marL="0" indent="0" algn="ctr">
              <a:buNone/>
            </a:pPr>
            <a:r>
              <a:rPr lang="en-US" altLang="zh-CN" dirty="0">
                <a:solidFill>
                  <a:srgbClr val="00B0F0"/>
                </a:solidFill>
              </a:rPr>
              <a:t>p(Gender=Male | Browsing=BBC </a:t>
            </a:r>
            <a:r>
              <a:rPr lang="en-US" altLang="zh-CN" dirty="0" err="1">
                <a:solidFill>
                  <a:srgbClr val="00B0F0"/>
                </a:solidFill>
              </a:rPr>
              <a:t>Sports,Bloomberg</a:t>
            </a:r>
            <a:r>
              <a:rPr lang="en-US" altLang="zh-CN" dirty="0">
                <a:solidFill>
                  <a:srgbClr val="00B0F0"/>
                </a:solidFill>
              </a:rPr>
              <a:t> Business)</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764523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最大期望算法</a:t>
            </a:r>
            <a:r>
              <a:rPr lang="zh-CN" altLang="en-US" dirty="0"/>
              <a:t>（</a:t>
            </a:r>
            <a:r>
              <a:rPr lang="en-US" altLang="zh-CN" dirty="0"/>
              <a:t>Expectation Maximization</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40</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392111"/>
            <a:ext cx="7953661" cy="48085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步骤：在给定模型参数的情况下推断隐变量的后验分布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步骤：调整参数使在给定隐变量后验分布的情况下最大化数据似然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a:t>
            </a:r>
            <a:endPar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迭代地执行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步骤直到收敛</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332443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混合高斯的</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EM</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算法</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41</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511802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混合高斯例子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重复直到收敛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marL="0" indent="0">
                  <a:lnSpc>
                    <a:spcPct val="110000"/>
                  </a:lnSpc>
                  <a:buNone/>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{E-step}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对每个</a:t>
                </a:r>
                <a:r>
                  <a:rPr lang="en-US" altLang="zh-CN" sz="18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j</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，设置</a:t>
                </a:r>
                <a14:m>
                  <m:oMath xmlns:m="http://schemas.openxmlformats.org/officeDocument/2006/math">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𝑤</m:t>
                        </m:r>
                      </m:e>
                      <m:sub>
                        <m:r>
                          <a:rPr lang="en-US" altLang="zh-CN" sz="1800" i="1">
                            <a:latin typeface="Cambria Math" panose="02040503050406030204" pitchFamily="18" charset="0"/>
                          </a:rPr>
                          <m:t>𝑗</m:t>
                        </m:r>
                      </m:sub>
                      <m:sup>
                        <m:r>
                          <a:rPr lang="en-US" altLang="zh-CN" sz="1800" i="1">
                            <a:latin typeface="Cambria Math" panose="02040503050406030204" pitchFamily="18" charset="0"/>
                          </a:rPr>
                          <m:t>(</m:t>
                        </m:r>
                        <m:r>
                          <a:rPr lang="en-US" altLang="zh-CN" sz="1800" i="1">
                            <a:latin typeface="Cambria Math" panose="02040503050406030204" pitchFamily="18" charset="0"/>
                          </a:rPr>
                          <m:t>𝑖</m:t>
                        </m:r>
                        <m:r>
                          <a:rPr lang="en-US" altLang="zh-CN" sz="1800" i="1">
                            <a:latin typeface="Cambria Math" panose="02040503050406030204" pitchFamily="18" charset="0"/>
                          </a:rPr>
                          <m:t>)</m:t>
                        </m:r>
                      </m:sup>
                    </m:sSubSup>
                    <m:r>
                      <a:rPr lang="en-US" altLang="zh-CN" sz="1800" i="1">
                        <a:latin typeface="Cambria Math" panose="02040503050406030204" pitchFamily="18" charset="0"/>
                      </a:rPr>
                      <m:t>=</m:t>
                    </m:r>
                    <m:r>
                      <a:rPr lang="en-US" altLang="zh-CN" sz="1800" i="1">
                        <a:latin typeface="Cambria Math" panose="02040503050406030204" pitchFamily="18" charset="0"/>
                      </a:rPr>
                      <m:t>𝑝</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𝑧</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e>
                        </m:d>
                      </m:sup>
                    </m:sSup>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b="0" i="1" smtClean="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m:t>
                        </m:r>
                        <m:r>
                          <a:rPr lang="en-US" altLang="zh-CN" sz="1800" i="1">
                            <a:latin typeface="Cambria Math" panose="02040503050406030204" pitchFamily="18" charset="0"/>
                          </a:rPr>
                          <m:t>𝑖</m:t>
                        </m:r>
                        <m:r>
                          <a:rPr lang="en-US" altLang="zh-CN" sz="1800" i="1">
                            <a:latin typeface="Cambria Math" panose="02040503050406030204" pitchFamily="18" charset="0"/>
                          </a:rPr>
                          <m:t>)</m:t>
                        </m:r>
                      </m:sup>
                    </m:sSup>
                    <m:r>
                      <a:rPr lang="en-US" altLang="zh-CN" sz="1800" i="1">
                        <a:latin typeface="Cambria Math" panose="02040503050406030204" pitchFamily="18" charset="0"/>
                      </a:rPr>
                      <m:t>;</m:t>
                    </m:r>
                    <m:r>
                      <a:rPr lang="en-US" altLang="zh-CN" sz="1800" i="1">
                        <a:latin typeface="Cambria Math" panose="02040503050406030204" pitchFamily="18" charset="0"/>
                      </a:rPr>
                      <m:t>𝜙</m:t>
                    </m:r>
                    <m:r>
                      <a:rPr lang="en-US" altLang="zh-CN" sz="1800" i="1">
                        <a:latin typeface="Cambria Math" panose="02040503050406030204" pitchFamily="18" charset="0"/>
                      </a:rPr>
                      <m:t>,</m:t>
                    </m:r>
                    <m:r>
                      <a:rPr lang="en-US" altLang="zh-CN" sz="1800" i="1">
                        <a:latin typeface="Cambria Math" panose="02040503050406030204" pitchFamily="18" charset="0"/>
                      </a:rPr>
                      <m:t>𝜇</m:t>
                    </m:r>
                    <m:r>
                      <a:rPr lang="en-US" altLang="zh-CN" sz="1800" i="1">
                        <a:latin typeface="Cambria Math" panose="02040503050406030204" pitchFamily="18" charset="0"/>
                      </a:rPr>
                      <m:t>,</m:t>
                    </m:r>
                    <m:r>
                      <a:rPr lang="en-US" altLang="zh-CN" sz="1800" i="1">
                        <a:latin typeface="Cambria Math" panose="02040503050406030204" pitchFamily="18" charset="0"/>
                      </a:rPr>
                      <m:t>𝛴</m:t>
                    </m:r>
                    <m:r>
                      <a:rPr lang="en-US" altLang="zh-CN" sz="1800" i="1">
                        <a:latin typeface="Cambria Math" panose="02040503050406030204" pitchFamily="18" charset="0"/>
                      </a:rPr>
                      <m:t>)</m:t>
                    </m:r>
                  </m:oMath>
                </a14:m>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{M-step}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更新参数</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10000"/>
                  </a:lnSpc>
                  <a:buNone/>
                </a:pP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lang="zh-CN"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6"/>
                <a:ext cx="7953661" cy="5118021"/>
              </a:xfrm>
              <a:prstGeom prst="rect">
                <a:avLst/>
              </a:prstGeom>
              <a:blipFill>
                <a:blip r:embed="rId5"/>
                <a:stretch>
                  <a:fillRect l="-460" t="-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52FC9C1-FB2A-45AA-A0CB-CA25A8AC6CD4}"/>
                  </a:ext>
                </a:extLst>
              </p:cNvPr>
              <p:cNvSpPr/>
              <p:nvPr/>
            </p:nvSpPr>
            <p:spPr>
              <a:xfrm>
                <a:off x="2615054" y="3429000"/>
                <a:ext cx="3986219" cy="23703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𝜙</m:t>
                              </m:r>
                            </m:e>
                            <m:sub>
                              <m:r>
                                <a:rPr lang="zh-CN" altLang="en-US" i="1" smtClean="0">
                                  <a:latin typeface="Cambria Math" panose="02040503050406030204" pitchFamily="18" charset="0"/>
                                </a:rPr>
                                <m:t>𝑗</m:t>
                              </m:r>
                            </m:sub>
                          </m:sSub>
                          <m:r>
                            <a:rPr lang="zh-CN" altLang="en-US" i="0" smtClean="0">
                              <a:latin typeface="Cambria Math" panose="02040503050406030204" pitchFamily="18" charset="0"/>
                            </a:rPr>
                            <m:t>&amp;=</m:t>
                          </m:r>
                          <m:f>
                            <m:fPr>
                              <m:ctrlPr>
                                <a:rPr lang="zh-CN" altLang="en-US" i="1">
                                  <a:latin typeface="Cambria Math" panose="02040503050406030204" pitchFamily="18" charset="0"/>
                                </a:rPr>
                              </m:ctrlPr>
                            </m:fPr>
                            <m:num>
                              <m:r>
                                <a:rPr lang="zh-CN" altLang="en-US" i="0" smtClean="0">
                                  <a:latin typeface="Cambria Math" panose="02040503050406030204" pitchFamily="18" charset="0"/>
                                </a:rPr>
                                <m:t>1</m:t>
                              </m:r>
                            </m:num>
                            <m:den>
                              <m:r>
                                <a:rPr lang="zh-CN" altLang="en-US" i="1" smtClean="0">
                                  <a:latin typeface="Cambria Math" panose="02040503050406030204" pitchFamily="18" charset="0"/>
                                </a:rPr>
                                <m:t>𝑚</m:t>
                              </m:r>
                            </m:den>
                          </m:f>
                          <m:nary>
                            <m:naryPr>
                              <m:chr m:val="∑"/>
                              <m:limLoc m:val="subSup"/>
                              <m:ctrlPr>
                                <a:rPr lang="zh-CN" altLang="en-US" i="1">
                                  <a:latin typeface="Cambria Math" panose="02040503050406030204" pitchFamily="18" charset="0"/>
                                </a:rPr>
                              </m:ctrlPr>
                            </m:naryPr>
                            <m:sub>
                              <m:r>
                                <a:rPr lang="zh-CN" altLang="en-US" i="1" smtClean="0">
                                  <a:latin typeface="Cambria Math" panose="02040503050406030204" pitchFamily="18" charset="0"/>
                                </a:rPr>
                                <m:t>𝑖</m:t>
                              </m:r>
                              <m:r>
                                <a:rPr lang="zh-CN" altLang="en-US" i="0" smtClean="0">
                                  <a:latin typeface="Cambria Math" panose="02040503050406030204" pitchFamily="18" charset="0"/>
                                </a:rPr>
                                <m:t>=1</m:t>
                              </m:r>
                            </m:sub>
                            <m:sup>
                              <m:r>
                                <a:rPr lang="zh-CN" altLang="en-US" i="1" smtClean="0">
                                  <a:latin typeface="Cambria Math" panose="02040503050406030204" pitchFamily="18" charset="0"/>
                                </a:rPr>
                                <m:t>𝑚</m:t>
                              </m:r>
                            </m:sup>
                            <m:e>
                              <m:sSubSup>
                                <m:sSubSupPr>
                                  <m:ctrlPr>
                                    <a:rPr lang="zh-CN" altLang="en-US" i="1">
                                      <a:latin typeface="Cambria Math" panose="02040503050406030204" pitchFamily="18" charset="0"/>
                                    </a:rPr>
                                  </m:ctrlPr>
                                </m:sSubSupPr>
                                <m:e>
                                  <m:r>
                                    <a:rPr lang="zh-CN" altLang="en-US" i="1" smtClean="0">
                                      <a:latin typeface="Cambria Math" panose="02040503050406030204" pitchFamily="18" charset="0"/>
                                    </a:rPr>
                                    <m:t>𝑤</m:t>
                                  </m:r>
                                </m:e>
                                <m:sub>
                                  <m:r>
                                    <a:rPr lang="zh-CN" altLang="en-US" i="1" smtClean="0">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smtClean="0">
                                          <a:latin typeface="Cambria Math" panose="02040503050406030204" pitchFamily="18" charset="0"/>
                                        </a:rPr>
                                        <m:t>𝑖</m:t>
                                      </m:r>
                                    </m:e>
                                  </m:d>
                                </m:sup>
                              </m:sSubSup>
                            </m:e>
                          </m:nary>
                        </m:e>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𝜇</m:t>
                              </m:r>
                            </m:e>
                            <m:sub>
                              <m:r>
                                <a:rPr lang="zh-CN" altLang="en-US" i="1" smtClean="0">
                                  <a:latin typeface="Cambria Math" panose="02040503050406030204" pitchFamily="18" charset="0"/>
                                </a:rPr>
                                <m:t>𝑗</m:t>
                              </m:r>
                            </m:sub>
                          </m:sSub>
                          <m:r>
                            <a:rPr lang="zh-CN" altLang="en-US" i="0" smtClean="0">
                              <a:latin typeface="Cambria Math" panose="02040503050406030204" pitchFamily="18" charset="0"/>
                            </a:rPr>
                            <m:t>&amp;=</m:t>
                          </m:r>
                          <m:f>
                            <m:fPr>
                              <m:ctrlPr>
                                <a:rPr lang="zh-CN" altLang="en-US" i="1">
                                  <a:latin typeface="Cambria Math" panose="02040503050406030204" pitchFamily="18" charset="0"/>
                                </a:rPr>
                              </m:ctrlPr>
                            </m:fPr>
                            <m:num>
                              <m:nary>
                                <m:naryPr>
                                  <m:chr m:val="∑"/>
                                  <m:limLoc m:val="subSup"/>
                                  <m:ctrlPr>
                                    <a:rPr lang="zh-CN" altLang="en-US" i="1">
                                      <a:latin typeface="Cambria Math" panose="02040503050406030204" pitchFamily="18" charset="0"/>
                                    </a:rPr>
                                  </m:ctrlPr>
                                </m:naryPr>
                                <m:sub>
                                  <m:r>
                                    <a:rPr lang="zh-CN" altLang="en-US" i="1" smtClean="0">
                                      <a:latin typeface="Cambria Math" panose="02040503050406030204" pitchFamily="18" charset="0"/>
                                    </a:rPr>
                                    <m:t>𝑖</m:t>
                                  </m:r>
                                  <m:r>
                                    <a:rPr lang="zh-CN" altLang="en-US" i="0" smtClean="0">
                                      <a:latin typeface="Cambria Math" panose="02040503050406030204" pitchFamily="18" charset="0"/>
                                    </a:rPr>
                                    <m:t>=1</m:t>
                                  </m:r>
                                </m:sub>
                                <m:sup>
                                  <m:r>
                                    <a:rPr lang="zh-CN" altLang="en-US" i="1" smtClean="0">
                                      <a:latin typeface="Cambria Math" panose="02040503050406030204" pitchFamily="18" charset="0"/>
                                    </a:rPr>
                                    <m:t>𝑚</m:t>
                                  </m:r>
                                </m:sup>
                                <m:e>
                                  <m:sSubSup>
                                    <m:sSubSupPr>
                                      <m:ctrlPr>
                                        <a:rPr lang="zh-CN" altLang="en-US" i="1">
                                          <a:latin typeface="Cambria Math" panose="02040503050406030204" pitchFamily="18" charset="0"/>
                                        </a:rPr>
                                      </m:ctrlPr>
                                    </m:sSubSupPr>
                                    <m:e>
                                      <m:r>
                                        <a:rPr lang="zh-CN" altLang="en-US" i="1" smtClean="0">
                                          <a:latin typeface="Cambria Math" panose="02040503050406030204" pitchFamily="18" charset="0"/>
                                        </a:rPr>
                                        <m:t>𝑤</m:t>
                                      </m:r>
                                    </m:e>
                                    <m:sub>
                                      <m:r>
                                        <a:rPr lang="zh-CN" altLang="en-US" i="1" smtClean="0">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smtClean="0">
                                              <a:latin typeface="Cambria Math" panose="02040503050406030204" pitchFamily="18" charset="0"/>
                                            </a:rPr>
                                            <m:t>𝑖</m:t>
                                          </m:r>
                                        </m:e>
                                      </m:d>
                                    </m:sup>
                                  </m:sSubSup>
                                  <m:sSup>
                                    <m:sSupPr>
                                      <m:ctrlPr>
                                        <a:rPr lang="zh-CN" altLang="en-US" i="1">
                                          <a:latin typeface="Cambria Math" panose="02040503050406030204" pitchFamily="18" charset="0"/>
                                        </a:rPr>
                                      </m:ctrlPr>
                                    </m:sSupPr>
                                    <m:e>
                                      <m:r>
                                        <a:rPr lang="zh-CN" altLang="en-US" i="1" smtClean="0">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smtClean="0">
                                              <a:latin typeface="Cambria Math" panose="02040503050406030204" pitchFamily="18" charset="0"/>
                                            </a:rPr>
                                            <m:t>𝑖</m:t>
                                          </m:r>
                                        </m:e>
                                      </m:d>
                                    </m:sup>
                                  </m:sSup>
                                </m:e>
                              </m:nary>
                            </m:num>
                            <m:den>
                              <m:nary>
                                <m:naryPr>
                                  <m:chr m:val="∑"/>
                                  <m:limLoc m:val="subSup"/>
                                  <m:ctrlPr>
                                    <a:rPr lang="zh-CN" altLang="en-US" i="1">
                                      <a:latin typeface="Cambria Math" panose="02040503050406030204" pitchFamily="18" charset="0"/>
                                    </a:rPr>
                                  </m:ctrlPr>
                                </m:naryPr>
                                <m:sub>
                                  <m:r>
                                    <a:rPr lang="zh-CN" altLang="en-US" i="1" smtClean="0">
                                      <a:latin typeface="Cambria Math" panose="02040503050406030204" pitchFamily="18" charset="0"/>
                                    </a:rPr>
                                    <m:t>𝑖</m:t>
                                  </m:r>
                                  <m:r>
                                    <a:rPr lang="zh-CN" altLang="en-US" i="0" smtClean="0">
                                      <a:latin typeface="Cambria Math" panose="02040503050406030204" pitchFamily="18" charset="0"/>
                                    </a:rPr>
                                    <m:t>=1</m:t>
                                  </m:r>
                                </m:sub>
                                <m:sup>
                                  <m:r>
                                    <a:rPr lang="zh-CN" altLang="en-US" i="1" smtClean="0">
                                      <a:latin typeface="Cambria Math" panose="02040503050406030204" pitchFamily="18" charset="0"/>
                                    </a:rPr>
                                    <m:t>𝑚</m:t>
                                  </m:r>
                                </m:sup>
                                <m:e>
                                  <m:sSubSup>
                                    <m:sSubSupPr>
                                      <m:ctrlPr>
                                        <a:rPr lang="zh-CN" altLang="en-US" i="1">
                                          <a:latin typeface="Cambria Math" panose="02040503050406030204" pitchFamily="18" charset="0"/>
                                        </a:rPr>
                                      </m:ctrlPr>
                                    </m:sSubSupPr>
                                    <m:e>
                                      <m:r>
                                        <a:rPr lang="zh-CN" altLang="en-US" i="1" smtClean="0">
                                          <a:latin typeface="Cambria Math" panose="02040503050406030204" pitchFamily="18" charset="0"/>
                                        </a:rPr>
                                        <m:t>𝑤</m:t>
                                      </m:r>
                                    </m:e>
                                    <m:sub>
                                      <m:r>
                                        <a:rPr lang="zh-CN" altLang="en-US" i="1" smtClean="0">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smtClean="0">
                                              <a:latin typeface="Cambria Math" panose="02040503050406030204" pitchFamily="18" charset="0"/>
                                            </a:rPr>
                                            <m:t>𝑖</m:t>
                                          </m:r>
                                        </m:e>
                                      </m:d>
                                    </m:sup>
                                  </m:sSubSup>
                                </m:e>
                              </m:nary>
                            </m:den>
                          </m:f>
                        </m:e>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𝛴</m:t>
                              </m:r>
                            </m:e>
                            <m:sub>
                              <m:r>
                                <a:rPr lang="zh-CN" altLang="en-US" i="1" smtClean="0">
                                  <a:latin typeface="Cambria Math" panose="02040503050406030204" pitchFamily="18" charset="0"/>
                                </a:rPr>
                                <m:t>𝑗</m:t>
                              </m:r>
                            </m:sub>
                          </m:sSub>
                          <m:r>
                            <a:rPr lang="zh-CN" altLang="en-US" i="0" smtClean="0">
                              <a:latin typeface="Cambria Math" panose="02040503050406030204" pitchFamily="18" charset="0"/>
                            </a:rPr>
                            <m:t>&amp;=</m:t>
                          </m:r>
                          <m:f>
                            <m:fPr>
                              <m:ctrlPr>
                                <a:rPr lang="zh-CN" altLang="en-US" i="1">
                                  <a:latin typeface="Cambria Math" panose="02040503050406030204" pitchFamily="18" charset="0"/>
                                </a:rPr>
                              </m:ctrlPr>
                            </m:fPr>
                            <m:num>
                              <m:nary>
                                <m:naryPr>
                                  <m:chr m:val="∑"/>
                                  <m:limLoc m:val="subSup"/>
                                  <m:ctrlPr>
                                    <a:rPr lang="zh-CN" altLang="en-US" i="1">
                                      <a:latin typeface="Cambria Math" panose="02040503050406030204" pitchFamily="18" charset="0"/>
                                    </a:rPr>
                                  </m:ctrlPr>
                                </m:naryPr>
                                <m:sub>
                                  <m:r>
                                    <a:rPr lang="zh-CN" altLang="en-US" i="1" smtClean="0">
                                      <a:latin typeface="Cambria Math" panose="02040503050406030204" pitchFamily="18" charset="0"/>
                                    </a:rPr>
                                    <m:t>𝑖</m:t>
                                  </m:r>
                                  <m:r>
                                    <a:rPr lang="zh-CN" altLang="en-US" i="0" smtClean="0">
                                      <a:latin typeface="Cambria Math" panose="02040503050406030204" pitchFamily="18" charset="0"/>
                                    </a:rPr>
                                    <m:t>=1</m:t>
                                  </m:r>
                                </m:sub>
                                <m:sup>
                                  <m:r>
                                    <a:rPr lang="zh-CN" altLang="en-US" i="1" smtClean="0">
                                      <a:latin typeface="Cambria Math" panose="02040503050406030204" pitchFamily="18" charset="0"/>
                                    </a:rPr>
                                    <m:t>𝑚</m:t>
                                  </m:r>
                                </m:sup>
                                <m:e>
                                  <m:sSubSup>
                                    <m:sSubSupPr>
                                      <m:ctrlPr>
                                        <a:rPr lang="zh-CN" altLang="en-US" i="1">
                                          <a:latin typeface="Cambria Math" panose="02040503050406030204" pitchFamily="18" charset="0"/>
                                        </a:rPr>
                                      </m:ctrlPr>
                                    </m:sSubSupPr>
                                    <m:e>
                                      <m:r>
                                        <a:rPr lang="zh-CN" altLang="en-US" i="1" smtClean="0">
                                          <a:latin typeface="Cambria Math" panose="02040503050406030204" pitchFamily="18" charset="0"/>
                                        </a:rPr>
                                        <m:t>𝑤</m:t>
                                      </m:r>
                                    </m:e>
                                    <m:sub>
                                      <m:r>
                                        <a:rPr lang="zh-CN" altLang="en-US" i="1" smtClean="0">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smtClean="0">
                                              <a:latin typeface="Cambria Math" panose="02040503050406030204" pitchFamily="18" charset="0"/>
                                            </a:rPr>
                                            <m:t>𝑖</m:t>
                                          </m:r>
                                        </m:e>
                                      </m:d>
                                    </m:sup>
                                  </m:sSubSup>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smtClean="0">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smtClean="0">
                                                  <a:latin typeface="Cambria Math" panose="02040503050406030204" pitchFamily="18" charset="0"/>
                                                </a:rPr>
                                                <m:t>𝑖</m:t>
                                              </m:r>
                                            </m:e>
                                          </m:d>
                                        </m:sup>
                                      </m:sSup>
                                      <m:r>
                                        <a:rPr lang="zh-CN" altLang="en-US" i="0"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𝜇</m:t>
                                          </m:r>
                                        </m:e>
                                        <m:sub>
                                          <m:r>
                                            <a:rPr lang="zh-CN" altLang="en-US" i="1" smtClean="0">
                                              <a:latin typeface="Cambria Math" panose="02040503050406030204" pitchFamily="18" charset="0"/>
                                            </a:rPr>
                                            <m:t>𝑗</m:t>
                                          </m:r>
                                        </m:sub>
                                      </m:sSub>
                                    </m:e>
                                  </m:d>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smtClean="0">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smtClean="0">
                                                      <a:latin typeface="Cambria Math" panose="02040503050406030204" pitchFamily="18" charset="0"/>
                                                    </a:rPr>
                                                    <m:t>𝑖</m:t>
                                                  </m:r>
                                                </m:e>
                                              </m:d>
                                            </m:sup>
                                          </m:sSup>
                                          <m:r>
                                            <a:rPr lang="zh-CN" altLang="en-US" i="0"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𝜇</m:t>
                                              </m:r>
                                            </m:e>
                                            <m:sub>
                                              <m:r>
                                                <a:rPr lang="zh-CN" altLang="en-US" i="1" smtClean="0">
                                                  <a:latin typeface="Cambria Math" panose="02040503050406030204" pitchFamily="18" charset="0"/>
                                                </a:rPr>
                                                <m:t>𝑗</m:t>
                                              </m:r>
                                            </m:sub>
                                          </m:sSub>
                                        </m:e>
                                      </m:d>
                                    </m:e>
                                    <m:sup>
                                      <m:r>
                                        <a:rPr lang="zh-CN" altLang="en-US" i="0" smtClean="0">
                                          <a:latin typeface="Cambria Math" panose="02040503050406030204" pitchFamily="18" charset="0"/>
                                        </a:rPr>
                                        <m:t>⊤</m:t>
                                      </m:r>
                                    </m:sup>
                                  </m:sSup>
                                </m:e>
                              </m:nary>
                            </m:num>
                            <m:den>
                              <m:nary>
                                <m:naryPr>
                                  <m:chr m:val="∑"/>
                                  <m:limLoc m:val="subSup"/>
                                  <m:ctrlPr>
                                    <a:rPr lang="zh-CN" altLang="en-US" i="1">
                                      <a:latin typeface="Cambria Math" panose="02040503050406030204" pitchFamily="18" charset="0"/>
                                    </a:rPr>
                                  </m:ctrlPr>
                                </m:naryPr>
                                <m:sub>
                                  <m:r>
                                    <a:rPr lang="zh-CN" altLang="en-US" i="1" smtClean="0">
                                      <a:latin typeface="Cambria Math" panose="02040503050406030204" pitchFamily="18" charset="0"/>
                                    </a:rPr>
                                    <m:t>𝑖</m:t>
                                  </m:r>
                                  <m:r>
                                    <a:rPr lang="zh-CN" altLang="en-US" i="0" smtClean="0">
                                      <a:latin typeface="Cambria Math" panose="02040503050406030204" pitchFamily="18" charset="0"/>
                                    </a:rPr>
                                    <m:t>=1</m:t>
                                  </m:r>
                                </m:sub>
                                <m:sup>
                                  <m:r>
                                    <a:rPr lang="zh-CN" altLang="en-US" i="1" smtClean="0">
                                      <a:latin typeface="Cambria Math" panose="02040503050406030204" pitchFamily="18" charset="0"/>
                                    </a:rPr>
                                    <m:t>𝑚</m:t>
                                  </m:r>
                                </m:sup>
                                <m:e>
                                  <m:sSubSup>
                                    <m:sSubSupPr>
                                      <m:ctrlPr>
                                        <a:rPr lang="zh-CN" altLang="en-US" i="1">
                                          <a:latin typeface="Cambria Math" panose="02040503050406030204" pitchFamily="18" charset="0"/>
                                        </a:rPr>
                                      </m:ctrlPr>
                                    </m:sSubSupPr>
                                    <m:e>
                                      <m:r>
                                        <a:rPr lang="zh-CN" altLang="en-US" i="1" smtClean="0">
                                          <a:latin typeface="Cambria Math" panose="02040503050406030204" pitchFamily="18" charset="0"/>
                                        </a:rPr>
                                        <m:t>𝑤</m:t>
                                      </m:r>
                                    </m:e>
                                    <m:sub>
                                      <m:r>
                                        <a:rPr lang="zh-CN" altLang="en-US" i="1" smtClean="0">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smtClean="0">
                                              <a:latin typeface="Cambria Math" panose="02040503050406030204" pitchFamily="18" charset="0"/>
                                            </a:rPr>
                                            <m:t>𝑖</m:t>
                                          </m:r>
                                        </m:e>
                                      </m:d>
                                    </m:sup>
                                  </m:sSubSup>
                                </m:e>
                              </m:nary>
                            </m:den>
                          </m:f>
                        </m:e>
                      </m:eqArr>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 name="矩形 2">
                <a:extLst>
                  <a:ext uri="{FF2B5EF4-FFF2-40B4-BE49-F238E27FC236}">
                    <a16:creationId xmlns:a16="http://schemas.microsoft.com/office/drawing/2014/main" id="{852FC9C1-FB2A-45AA-A0CB-CA25A8AC6CD4}"/>
                  </a:ext>
                </a:extLst>
              </p:cNvPr>
              <p:cNvSpPr>
                <a:spLocks noRot="1" noChangeAspect="1" noMove="1" noResize="1" noEditPoints="1" noAdjustHandles="1" noChangeArrowheads="1" noChangeShapeType="1" noTextEdit="1"/>
              </p:cNvSpPr>
              <p:nvPr/>
            </p:nvSpPr>
            <p:spPr>
              <a:xfrm>
                <a:off x="2615054" y="3429000"/>
                <a:ext cx="3986219" cy="2370329"/>
              </a:xfrm>
              <a:prstGeom prst="rect">
                <a:avLst/>
              </a:prstGeom>
              <a:blipFill>
                <a:blip r:embed="rId6"/>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2750DD7-92CC-41B7-8879-3E73DEA2D1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07596" y="2308985"/>
            <a:ext cx="932769" cy="3054361"/>
          </a:xfrm>
          <a:prstGeom prst="rect">
            <a:avLst/>
          </a:prstGeom>
        </p:spPr>
      </p:pic>
    </p:spTree>
    <p:extLst>
      <p:ext uri="{BB962C8B-B14F-4D97-AF65-F5344CB8AC3E}">
        <p14:creationId xmlns:p14="http://schemas.microsoft.com/office/powerpoint/2010/main" val="3448336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5">
            <a:extLst>
              <a:ext uri="{FF2B5EF4-FFF2-40B4-BE49-F238E27FC236}">
                <a16:creationId xmlns:a16="http://schemas.microsoft.com/office/drawing/2014/main" id="{25E2DD1E-4FB6-4845-A769-BB029B6BFC13}"/>
              </a:ext>
            </a:extLst>
          </p:cNvPr>
          <p:cNvSpPr txBox="1"/>
          <p:nvPr/>
        </p:nvSpPr>
        <p:spPr>
          <a:xfrm>
            <a:off x="2275060" y="378671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一般情况下的</a:t>
            </a:r>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EM</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算法</a:t>
            </a:r>
          </a:p>
        </p:txBody>
      </p:sp>
    </p:spTree>
    <p:extLst>
      <p:ext uri="{BB962C8B-B14F-4D97-AF65-F5344CB8AC3E}">
        <p14:creationId xmlns:p14="http://schemas.microsoft.com/office/powerpoint/2010/main" val="2709897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一般情况下的</a:t>
            </a:r>
            <a:r>
              <a:rPr lang="en-US" altLang="zh-CN" dirty="0"/>
              <a:t>EM</a:t>
            </a:r>
            <a:r>
              <a:rPr lang="zh-CN" altLang="en-US" dirty="0"/>
              <a:t>算法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43</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342414"/>
            <a:ext cx="7953661" cy="48085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算法性质：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在每个</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步骤之后，数据的似然是</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不会降低</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20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算法寻找隐变量模型似然的一个</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（局部）最大值</a:t>
            </a:r>
            <a:endParaRPr lang="en-US" altLang="zh-CN"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20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现在让我们讨论一般情况下的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算法，并且验证其提高数据似然及其收敛的有效性</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466939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延森不等式</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44</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48085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定理：设</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为凸函数，</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𝑋</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为随机变量。那么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20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𝔼</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m:oMathPara>
                </a14:m>
                <a:endParaRPr lang="zh-CN" altLang="zh-CN" dirty="0"/>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𝑓</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是严格凸的</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，那么要满足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20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𝔼</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m:oMathPara>
                </a14:m>
                <a:endParaRPr lang="en-US" altLang="zh-CN" dirty="0"/>
              </a:p>
              <a:p>
                <a:pPr marL="400050" lvl="1"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当且仅当以概率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满足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20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m:oMathPara>
                </a14:m>
                <a:endParaRPr lang="en-US" altLang="zh-CN" dirty="0"/>
              </a:p>
              <a:p>
                <a:pPr marL="400050" lvl="1" indent="0">
                  <a:lnSpc>
                    <a:spcPct val="15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即，如果</a:t>
                </a:r>
                <a14:m>
                  <m:oMath xmlns:m="http://schemas.openxmlformats.org/officeDocument/2006/math">
                    <m:r>
                      <a:rPr lang="en-US" altLang="zh-CN" i="1" dirty="0" smtClean="0">
                        <a:solidFill>
                          <a:schemeClr val="accent2"/>
                        </a:solidFill>
                        <a:latin typeface="Cambria Math" panose="02040503050406030204" pitchFamily="18" charset="0"/>
                        <a:ea typeface="阿里巴巴普惠体 R" panose="00020600040101010101" pitchFamily="18" charset="-122"/>
                        <a:cs typeface="阿里巴巴普惠体 R" panose="00020600040101010101" pitchFamily="18" charset="-122"/>
                      </a:rPr>
                      <m:t>𝑋</m:t>
                    </m:r>
                  </m:oMath>
                </a14:m>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是常量</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6"/>
                <a:ext cx="7953661" cy="4808597"/>
              </a:xfrm>
              <a:prstGeom prst="rect">
                <a:avLst/>
              </a:prstGeom>
              <a:blipFill>
                <a:blip r:embed="rId5"/>
                <a:stretch>
                  <a:fillRect l="-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3315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延森不等式</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45</a:t>
            </a:fld>
            <a:endParaRPr lang="zh-CN" altLang="en-US" dirty="0"/>
          </a:p>
        </p:txBody>
      </p:sp>
      <p:pic>
        <p:nvPicPr>
          <p:cNvPr id="5" name="内容占位符 4">
            <a:extLst>
              <a:ext uri="{FF2B5EF4-FFF2-40B4-BE49-F238E27FC236}">
                <a16:creationId xmlns:a16="http://schemas.microsoft.com/office/drawing/2014/main" id="{FC8E480B-A97A-4ABC-9FCD-26733514B0D0}"/>
              </a:ext>
            </a:extLst>
          </p:cNvPr>
          <p:cNvPicPr>
            <a:picLocks noChangeAspect="1"/>
          </p:cNvPicPr>
          <p:nvPr/>
        </p:nvPicPr>
        <p:blipFill>
          <a:blip r:embed="rId3"/>
          <a:stretch>
            <a:fillRect/>
          </a:stretch>
        </p:blipFill>
        <p:spPr>
          <a:xfrm>
            <a:off x="1317129" y="1549400"/>
            <a:ext cx="6509741" cy="4627563"/>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D8B82A3-FE56-4483-9503-E5536E058FEF}"/>
                  </a:ext>
                </a:extLst>
              </p:cNvPr>
              <p:cNvSpPr/>
              <p:nvPr/>
            </p:nvSpPr>
            <p:spPr>
              <a:xfrm>
                <a:off x="4015592" y="2921169"/>
                <a:ext cx="2126608"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𝔼</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𝔼</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m:oMathPara>
                </a14:m>
                <a:endParaRPr lang="zh-CN" altLang="zh-CN" dirty="0"/>
              </a:p>
            </p:txBody>
          </p:sp>
        </mc:Choice>
        <mc:Fallback xmlns="">
          <p:sp>
            <p:nvSpPr>
              <p:cNvPr id="3" name="矩形 2">
                <a:extLst>
                  <a:ext uri="{FF2B5EF4-FFF2-40B4-BE49-F238E27FC236}">
                    <a16:creationId xmlns:a16="http://schemas.microsoft.com/office/drawing/2014/main" id="{CD8B82A3-FE56-4483-9503-E5536E058FEF}"/>
                  </a:ext>
                </a:extLst>
              </p:cNvPr>
              <p:cNvSpPr>
                <a:spLocks noRot="1" noChangeAspect="1" noMove="1" noResize="1" noEditPoints="1" noAdjustHandles="1" noChangeArrowheads="1" noChangeShapeType="1" noTextEdit="1"/>
              </p:cNvSpPr>
              <p:nvPr/>
            </p:nvSpPr>
            <p:spPr>
              <a:xfrm>
                <a:off x="4015592" y="2921169"/>
                <a:ext cx="2126608" cy="50783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6108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延森不等式</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46</a:t>
            </a:fld>
            <a:endParaRPr lang="zh-CN" altLang="en-US" dirty="0"/>
          </a:p>
        </p:txBody>
      </p:sp>
      <p:pic>
        <p:nvPicPr>
          <p:cNvPr id="6" name="图片 5">
            <a:extLst>
              <a:ext uri="{FF2B5EF4-FFF2-40B4-BE49-F238E27FC236}">
                <a16:creationId xmlns:a16="http://schemas.microsoft.com/office/drawing/2014/main" id="{8617B314-0273-4F77-9058-AE238487C2B3}"/>
              </a:ext>
            </a:extLst>
          </p:cNvPr>
          <p:cNvPicPr>
            <a:picLocks noChangeAspect="1"/>
          </p:cNvPicPr>
          <p:nvPr/>
        </p:nvPicPr>
        <p:blipFill>
          <a:blip r:embed="rId3"/>
          <a:stretch>
            <a:fillRect/>
          </a:stretch>
        </p:blipFill>
        <p:spPr>
          <a:xfrm>
            <a:off x="304574" y="1515292"/>
            <a:ext cx="8298679" cy="4407537"/>
          </a:xfrm>
          <a:prstGeom prst="rect">
            <a:avLst/>
          </a:prstGeom>
        </p:spPr>
      </p:pic>
      <p:sp>
        <p:nvSpPr>
          <p:cNvPr id="7" name="页脚占位符 1">
            <a:extLst>
              <a:ext uri="{FF2B5EF4-FFF2-40B4-BE49-F238E27FC236}">
                <a16:creationId xmlns:a16="http://schemas.microsoft.com/office/drawing/2014/main" id="{531056A3-77C4-4F32-8FFC-19521C92F80E}"/>
              </a:ext>
            </a:extLst>
          </p:cNvPr>
          <p:cNvSpPr>
            <a:spLocks noGrp="1"/>
          </p:cNvSpPr>
          <p:nvPr>
            <p:ph type="ftr" sz="quarter" idx="11"/>
          </p:nvPr>
        </p:nvSpPr>
        <p:spPr>
          <a:xfrm>
            <a:off x="502443" y="6240464"/>
            <a:ext cx="3105151" cy="206381"/>
          </a:xfrm>
        </p:spPr>
        <p:txBody>
          <a:bodyPr/>
          <a:lstStyle/>
          <a:p>
            <a:r>
              <a:rPr lang="en-GB" altLang="zh-CN" dirty="0"/>
              <a:t>Figure credit: Maneesh </a:t>
            </a:r>
            <a:r>
              <a:rPr lang="en-GB" altLang="zh-CN" dirty="0" err="1"/>
              <a:t>Sahani</a:t>
            </a:r>
            <a:endParaRPr lang="en-US" altLang="zh-CN" dirty="0"/>
          </a:p>
        </p:txBody>
      </p:sp>
    </p:spTree>
    <p:extLst>
      <p:ext uri="{BB962C8B-B14F-4D97-AF65-F5344CB8AC3E}">
        <p14:creationId xmlns:p14="http://schemas.microsoft.com/office/powerpoint/2010/main" val="907249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一般情况下的</a:t>
            </a:r>
            <a:r>
              <a:rPr lang="en-US" altLang="zh-CN" dirty="0"/>
              <a:t>EM</a:t>
            </a:r>
            <a:r>
              <a:rPr lang="zh-CN" altLang="en-US" dirty="0"/>
              <a:t>算法：问题</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47</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226549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给定训练数据集</a:t>
                </a: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𝑁</m:t>
                        </m:r>
                      </m:sub>
                    </m:sSub>
                  </m:oMath>
                </a14:m>
                <a:r>
                  <a:rPr lang="zh-CN" altLang="en-US" dirty="0"/>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让机器学习数据的潜在模式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假定隐变量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𝑥</m:t>
                      </m:r>
                    </m:oMath>
                  </m:oMathPara>
                </a14:m>
                <a:endParaRPr lang="en-US" altLang="zh-CN" dirty="0"/>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我们希望为数据拟合模型</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dirty="0" err="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err="1"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的参数，其中对数似然为</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6"/>
                <a:ext cx="7953661" cy="2265491"/>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155B00D-C768-4C7B-A0CA-F92A78D4485B}"/>
                  </a:ext>
                </a:extLst>
              </p:cNvPr>
              <p:cNvSpPr/>
              <p:nvPr/>
            </p:nvSpPr>
            <p:spPr>
              <a:xfrm>
                <a:off x="3034915" y="4100523"/>
                <a:ext cx="3214791" cy="1266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i="1">
                              <a:latin typeface="Cambria Math" panose="02040503050406030204" pitchFamily="18" charset="0"/>
                            </a:rPr>
                            <m:t>𝑙</m:t>
                          </m:r>
                          <m:d>
                            <m:dPr>
                              <m:ctrlPr>
                                <a:rPr lang="zh-CN" altLang="en-US" i="1">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func>
                                <m:funcPr>
                                  <m:ctrlPr>
                                    <a:rPr lang="en-US" altLang="zh-CN" b="0" i="1" smtClean="0">
                                      <a:latin typeface="Cambria Math" panose="02040503050406030204" pitchFamily="18" charset="0"/>
                                    </a:rPr>
                                  </m:ctrlPr>
                                </m:funcPr>
                                <m:fName>
                                  <m:r>
                                    <m:rPr>
                                      <m:sty m:val="p"/>
                                    </m:rPr>
                                    <a:rPr lang="zh-CN" altLang="en-US" i="0">
                                      <a:latin typeface="Cambria Math" panose="02040503050406030204" pitchFamily="18" charset="0"/>
                                    </a:rPr>
                                    <m:t>log</m:t>
                                  </m:r>
                                </m:fName>
                                <m:e>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𝜃</m:t>
                                      </m:r>
                                    </m:e>
                                  </m:d>
                                </m:e>
                              </m:func>
                            </m:e>
                          </m:nary>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func>
                                <m:funcPr>
                                  <m:ctrlPr>
                                    <a:rPr lang="en-US" altLang="zh-CN" b="0" i="1" smtClean="0">
                                      <a:latin typeface="Cambria Math" panose="02040503050406030204" pitchFamily="18" charset="0"/>
                                    </a:rPr>
                                  </m:ctrlPr>
                                </m:funcPr>
                                <m:fName>
                                  <m:r>
                                    <m:rPr>
                                      <m:sty m:val="p"/>
                                    </m:rPr>
                                    <a:rPr lang="zh-CN" altLang="en-US" i="0">
                                      <a:latin typeface="Cambria Math" panose="02040503050406030204" pitchFamily="18" charset="0"/>
                                    </a:rPr>
                                    <m:t>log</m:t>
                                  </m:r>
                                </m:fName>
                                <m:e>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𝑧</m:t>
                                      </m:r>
                                    </m:sub>
                                    <m:sup/>
                                    <m:e>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𝑧</m:t>
                                          </m:r>
                                          <m:r>
                                            <a:rPr lang="zh-CN" altLang="en-US">
                                              <a:latin typeface="Cambria Math" panose="02040503050406030204" pitchFamily="18" charset="0"/>
                                            </a:rPr>
                                            <m:t>;</m:t>
                                          </m:r>
                                          <m:r>
                                            <a:rPr lang="zh-CN" altLang="en-US" i="1">
                                              <a:latin typeface="Cambria Math" panose="02040503050406030204" pitchFamily="18" charset="0"/>
                                            </a:rPr>
                                            <m:t>𝜃</m:t>
                                          </m:r>
                                        </m:e>
                                      </m:d>
                                    </m:e>
                                  </m:nary>
                                </m:e>
                              </m:func>
                            </m:e>
                          </m:nary>
                        </m:e>
                      </m:eqArr>
                    </m:oMath>
                  </m:oMathPara>
                </a14:m>
                <a:endParaRPr lang="zh-CN" altLang="en-US" dirty="0"/>
              </a:p>
            </p:txBody>
          </p:sp>
        </mc:Choice>
        <mc:Fallback xmlns="">
          <p:sp>
            <p:nvSpPr>
              <p:cNvPr id="3" name="矩形 2">
                <a:extLst>
                  <a:ext uri="{FF2B5EF4-FFF2-40B4-BE49-F238E27FC236}">
                    <a16:creationId xmlns:a16="http://schemas.microsoft.com/office/drawing/2014/main" id="{A155B00D-C768-4C7B-A0CA-F92A78D4485B}"/>
                  </a:ext>
                </a:extLst>
              </p:cNvPr>
              <p:cNvSpPr>
                <a:spLocks noRot="1" noChangeAspect="1" noMove="1" noResize="1" noEditPoints="1" noAdjustHandles="1" noChangeArrowheads="1" noChangeShapeType="1" noTextEdit="1"/>
              </p:cNvSpPr>
              <p:nvPr/>
            </p:nvSpPr>
            <p:spPr>
              <a:xfrm>
                <a:off x="3034915" y="4100523"/>
                <a:ext cx="3214791" cy="126605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1130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一般情况下的</a:t>
            </a:r>
            <a:r>
              <a:rPr lang="en-US" altLang="zh-CN" dirty="0"/>
              <a:t>EM</a:t>
            </a:r>
            <a:r>
              <a:rPr lang="zh-CN" altLang="en-US" dirty="0"/>
              <a:t>算法：问题</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48</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132382"/>
                <a:ext cx="7953661" cy="510808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算法解决如下问题</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显式找到最大似然估计（</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MLE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）很困难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但是如果</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可以观测，</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MLE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很简单</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MLE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提供了一个有效的解决方案，迭代执行以下两步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132382"/>
                <a:ext cx="7953661" cy="5108082"/>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53EB398-41E8-4C40-BF76-FCCA868404A8}"/>
                  </a:ext>
                </a:extLst>
              </p:cNvPr>
              <p:cNvSpPr/>
              <p:nvPr/>
            </p:nvSpPr>
            <p:spPr>
              <a:xfrm>
                <a:off x="2365402" y="2315361"/>
                <a:ext cx="4541500" cy="6592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sSup>
                            <m:sSupPr>
                              <m:ctrlPr>
                                <a:rPr lang="zh-CN" altLang="en-US" i="1">
                                  <a:latin typeface="Cambria Math" panose="02040503050406030204" pitchFamily="18" charset="0"/>
                                </a:rPr>
                              </m:ctrlPr>
                            </m:sSupPr>
                            <m:e>
                              <m:r>
                                <a:rPr lang="zh-CN" altLang="en-US" i="1">
                                  <a:latin typeface="Cambria Math" panose="02040503050406030204" pitchFamily="18" charset="0"/>
                                </a:rPr>
                                <m:t>𝜃</m:t>
                              </m:r>
                            </m:e>
                            <m:sup>
                              <m:r>
                                <a:rPr lang="zh-CN" altLang="en-US" i="0">
                                  <a:latin typeface="Cambria Math" panose="02040503050406030204" pitchFamily="18" charset="0"/>
                                </a:rPr>
                                <m:t>∗</m:t>
                              </m:r>
                            </m:sup>
                          </m:sSup>
                          <m:r>
                            <a:rPr lang="zh-CN" altLang="en-US" i="0">
                              <a:latin typeface="Cambria Math" panose="02040503050406030204" pitchFamily="18" charset="0"/>
                            </a:rPr>
                            <m:t>=</m:t>
                          </m:r>
                          <m:r>
                            <m:rPr>
                              <m:sty m:val="p"/>
                            </m:rPr>
                            <a:rPr lang="zh-CN" altLang="en-US" i="0">
                              <a:latin typeface="Cambria Math" panose="02040503050406030204" pitchFamily="18" charset="0"/>
                            </a:rPr>
                            <m:t>arg</m:t>
                          </m:r>
                          <m:limLow>
                            <m:limLowPr>
                              <m:ctrlPr>
                                <a:rPr lang="zh-CN" altLang="en-US" i="1">
                                  <a:latin typeface="Cambria Math" panose="02040503050406030204" pitchFamily="18" charset="0"/>
                                </a:rPr>
                              </m:ctrlPr>
                            </m:limLowPr>
                            <m:e>
                              <m:r>
                                <a:rPr lang="en-US" altLang="zh-CN" b="0" i="0" smtClean="0">
                                  <a:latin typeface="Cambria Math" panose="02040503050406030204" pitchFamily="18" charset="0"/>
                                </a:rPr>
                                <m:t> </m:t>
                              </m:r>
                              <m:r>
                                <m:rPr>
                                  <m:sty m:val="p"/>
                                </m:rPr>
                                <a:rPr lang="zh-CN" altLang="en-US" i="0">
                                  <a:latin typeface="Cambria Math" panose="02040503050406030204" pitchFamily="18" charset="0"/>
                                </a:rPr>
                                <m:t>max</m:t>
                              </m:r>
                            </m:e>
                            <m:lim>
                              <m:r>
                                <a:rPr lang="zh-CN" altLang="en-US" i="1">
                                  <a:latin typeface="Cambria Math" panose="02040503050406030204" pitchFamily="18" charset="0"/>
                                </a:rPr>
                                <m:t>𝜃</m:t>
                              </m:r>
                            </m:lim>
                          </m:limLow>
                        </m:e>
                      </m:eqAr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𝑁</m:t>
                          </m:r>
                        </m:sup>
                        <m:e>
                          <m:func>
                            <m:funcPr>
                              <m:ctrlPr>
                                <a:rPr lang="en-US" altLang="zh-CN" i="1">
                                  <a:latin typeface="Cambria Math" panose="02040503050406030204" pitchFamily="18" charset="0"/>
                                </a:rPr>
                              </m:ctrlPr>
                            </m:funcPr>
                            <m:fName>
                              <m:r>
                                <m:rPr>
                                  <m:sty m:val="p"/>
                                </m:rPr>
                                <a:rPr lang="zh-CN" altLang="en-US">
                                  <a:latin typeface="Cambria Math" panose="02040503050406030204" pitchFamily="18" charset="0"/>
                                </a:rPr>
                                <m:t>log</m:t>
                              </m:r>
                            </m:fName>
                            <m:e>
                              <m:nary>
                                <m:naryPr>
                                  <m:chr m:val="∑"/>
                                  <m:limLoc m:val="subSup"/>
                                  <m:supHide m:val="on"/>
                                  <m:ctrlPr>
                                    <a:rPr lang="zh-CN" altLang="en-US"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up/>
                                <m:e>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𝜃</m:t>
                                      </m:r>
                                    </m:e>
                                  </m:d>
                                </m:e>
                              </m:nary>
                            </m:e>
                          </m:func>
                        </m:e>
                      </m:nary>
                    </m:oMath>
                  </m:oMathPara>
                </a14:m>
                <a:endParaRPr lang="zh-CN" altLang="en-US" dirty="0"/>
              </a:p>
            </p:txBody>
          </p:sp>
        </mc:Choice>
        <mc:Fallback xmlns="">
          <p:sp>
            <p:nvSpPr>
              <p:cNvPr id="5" name="矩形 4">
                <a:extLst>
                  <a:ext uri="{FF2B5EF4-FFF2-40B4-BE49-F238E27FC236}">
                    <a16:creationId xmlns:a16="http://schemas.microsoft.com/office/drawing/2014/main" id="{A53EB398-41E8-4C40-BF76-FCCA868404A8}"/>
                  </a:ext>
                </a:extLst>
              </p:cNvPr>
              <p:cNvSpPr>
                <a:spLocks noRot="1" noChangeAspect="1" noMove="1" noResize="1" noEditPoints="1" noAdjustHandles="1" noChangeArrowheads="1" noChangeShapeType="1" noTextEdit="1"/>
              </p:cNvSpPr>
              <p:nvPr/>
            </p:nvSpPr>
            <p:spPr>
              <a:xfrm>
                <a:off x="2365402" y="2315361"/>
                <a:ext cx="4541500" cy="659283"/>
              </a:xfrm>
              <a:prstGeom prst="rect">
                <a:avLst/>
              </a:prstGeom>
              <a:blipFill>
                <a:blip r:embed="rId6"/>
                <a:stretch>
                  <a:fillRect t="-141509" b="-211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9BFA90E-3EF9-405C-90F3-DA13E5CD2154}"/>
                  </a:ext>
                </a:extLst>
              </p:cNvPr>
              <p:cNvSpPr/>
              <p:nvPr/>
            </p:nvSpPr>
            <p:spPr>
              <a:xfrm>
                <a:off x="2758106" y="3721991"/>
                <a:ext cx="3562834"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𝜃</m:t>
                          </m:r>
                        </m:e>
                        <m:sup>
                          <m:r>
                            <a:rPr lang="zh-CN" altLang="en-US" i="0">
                              <a:latin typeface="Cambria Math" panose="02040503050406030204" pitchFamily="18" charset="0"/>
                            </a:rPr>
                            <m:t>∗</m:t>
                          </m:r>
                        </m:sup>
                      </m:sSup>
                      <m:r>
                        <a:rPr lang="zh-CN" altLang="en-US" i="0">
                          <a:latin typeface="Cambria Math" panose="02040503050406030204" pitchFamily="18" charset="0"/>
                        </a:rPr>
                        <m:t>=</m:t>
                      </m:r>
                      <m:r>
                        <m:rPr>
                          <m:sty m:val="p"/>
                        </m:rPr>
                        <a:rPr lang="zh-CN" altLang="en-US" i="0">
                          <a:latin typeface="Cambria Math" panose="02040503050406030204" pitchFamily="18" charset="0"/>
                        </a:rPr>
                        <m:t>arg</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𝜃</m:t>
                          </m:r>
                        </m:lim>
                      </m:limLow>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func>
                            <m:funcPr>
                              <m:ctrlPr>
                                <a:rPr lang="en-US" altLang="zh-CN" i="1">
                                  <a:latin typeface="Cambria Math" panose="02040503050406030204" pitchFamily="18" charset="0"/>
                                </a:rPr>
                              </m:ctrlPr>
                            </m:funcPr>
                            <m:fName>
                              <m:r>
                                <m:rPr>
                                  <m:sty m:val="p"/>
                                </m:rPr>
                                <a:rPr lang="zh-CN" altLang="en-US">
                                  <a:latin typeface="Cambria Math" panose="02040503050406030204" pitchFamily="18" charset="0"/>
                                </a:rPr>
                                <m:t>log</m:t>
                              </m:r>
                            </m:fName>
                            <m:e>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e>
                          </m:func>
                        </m:e>
                      </m:nary>
                    </m:oMath>
                  </m:oMathPara>
                </a14:m>
                <a:endParaRPr lang="zh-CN" altLang="en-US" dirty="0"/>
              </a:p>
            </p:txBody>
          </p:sp>
        </mc:Choice>
        <mc:Fallback xmlns="">
          <p:sp>
            <p:nvSpPr>
              <p:cNvPr id="6" name="矩形 5">
                <a:extLst>
                  <a:ext uri="{FF2B5EF4-FFF2-40B4-BE49-F238E27FC236}">
                    <a16:creationId xmlns:a16="http://schemas.microsoft.com/office/drawing/2014/main" id="{09BFA90E-3EF9-405C-90F3-DA13E5CD2154}"/>
                  </a:ext>
                </a:extLst>
              </p:cNvPr>
              <p:cNvSpPr>
                <a:spLocks noRot="1" noChangeAspect="1" noMove="1" noResize="1" noEditPoints="1" noAdjustHandles="1" noChangeArrowheads="1" noChangeShapeType="1" noTextEdit="1"/>
              </p:cNvSpPr>
              <p:nvPr/>
            </p:nvSpPr>
            <p:spPr>
              <a:xfrm>
                <a:off x="2758106" y="3721991"/>
                <a:ext cx="3562834" cy="871264"/>
              </a:xfrm>
              <a:prstGeom prst="rect">
                <a:avLst/>
              </a:prstGeom>
              <a:blipFill>
                <a:blip r:embed="rId7"/>
                <a:stretch>
                  <a:fillRect/>
                </a:stretch>
              </a:blipFill>
            </p:spPr>
            <p:txBody>
              <a:bodyPr/>
              <a:lstStyle/>
              <a:p>
                <a:r>
                  <a:rPr lang="zh-CN" altLang="en-US">
                    <a:noFill/>
                  </a:rPr>
                  <a:t> </a:t>
                </a:r>
              </a:p>
            </p:txBody>
          </p:sp>
        </mc:Fallback>
      </mc:AlternateContent>
      <p:sp>
        <p:nvSpPr>
          <p:cNvPr id="3" name="圆角矩形 2"/>
          <p:cNvSpPr/>
          <p:nvPr/>
        </p:nvSpPr>
        <p:spPr>
          <a:xfrm>
            <a:off x="2527907" y="5186916"/>
            <a:ext cx="4445584" cy="1053548"/>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E-</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步骤：构造对数似然的（良好）下界</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M-</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步骤：优化下界</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327643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一般情况下的</a:t>
            </a:r>
            <a:r>
              <a:rPr lang="en-US" altLang="zh-CN" dirty="0"/>
              <a:t>EM</a:t>
            </a:r>
            <a:r>
              <a:rPr lang="zh-CN" altLang="en-US" dirty="0"/>
              <a:t>算法：下界</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49</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123235"/>
                <a:ext cx="7746645" cy="47005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对每个实例</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，让</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𝑞</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变成</a:t>
                </a:r>
                <a14:m>
                  <m:oMath xmlns:m="http://schemas.openxmlformats.org/officeDocument/2006/math">
                    <m:sSup>
                      <m:sSup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e>
                      <m:sup>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e>
                        </m:d>
                      </m:sup>
                    </m:sSup>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数据对数似然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123235"/>
                <a:ext cx="7746645" cy="4700576"/>
              </a:xfrm>
              <a:prstGeom prst="rect">
                <a:avLst/>
              </a:prstGeom>
              <a:blipFill>
                <a:blip r:embed="rId5"/>
                <a:stretch>
                  <a:fillRect l="-4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2AABE7F-EEA0-4681-AA47-91A157883C0C}"/>
                  </a:ext>
                </a:extLst>
              </p:cNvPr>
              <p:cNvSpPr/>
              <p:nvPr/>
            </p:nvSpPr>
            <p:spPr>
              <a:xfrm>
                <a:off x="3262591" y="1874668"/>
                <a:ext cx="2584938"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𝑧</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)=1</m:t>
                          </m:r>
                        </m:e>
                      </m:nary>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)≥0</m:t>
                      </m:r>
                    </m:oMath>
                  </m:oMathPara>
                </a14:m>
                <a:endParaRPr lang="zh-CN" altLang="en-US" dirty="0"/>
              </a:p>
            </p:txBody>
          </p:sp>
        </mc:Choice>
        <mc:Fallback xmlns="">
          <p:sp>
            <p:nvSpPr>
              <p:cNvPr id="3" name="矩形 2">
                <a:extLst>
                  <a:ext uri="{FF2B5EF4-FFF2-40B4-BE49-F238E27FC236}">
                    <a16:creationId xmlns:a16="http://schemas.microsoft.com/office/drawing/2014/main" id="{42AABE7F-EEA0-4681-AA47-91A157883C0C}"/>
                  </a:ext>
                </a:extLst>
              </p:cNvPr>
              <p:cNvSpPr>
                <a:spLocks noRot="1" noChangeAspect="1" noMove="1" noResize="1" noEditPoints="1" noAdjustHandles="1" noChangeArrowheads="1" noChangeShapeType="1" noTextEdit="1"/>
              </p:cNvSpPr>
              <p:nvPr/>
            </p:nvSpPr>
            <p:spPr>
              <a:xfrm>
                <a:off x="3262591" y="1874668"/>
                <a:ext cx="2584938" cy="76302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0AC5627-3058-43F3-B200-4DACA00CBA11}"/>
                  </a:ext>
                </a:extLst>
              </p:cNvPr>
              <p:cNvSpPr/>
              <p:nvPr/>
            </p:nvSpPr>
            <p:spPr>
              <a:xfrm>
                <a:off x="822596" y="3656293"/>
                <a:ext cx="6913367" cy="1982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i="1">
                              <a:latin typeface="Cambria Math" panose="02040503050406030204" pitchFamily="18" charset="0"/>
                            </a:rPr>
                            <m:t>𝑙</m:t>
                          </m:r>
                          <m:d>
                            <m:dPr>
                              <m:ctrlPr>
                                <a:rPr lang="zh-CN" altLang="en-US" i="1">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m:rPr>
                                  <m:sty m:val="p"/>
                                </m:rPr>
                                <a:rPr lang="zh-CN" altLang="en-US" i="0">
                                  <a:latin typeface="Cambria Math" panose="02040503050406030204" pitchFamily="18" charset="0"/>
                                </a:rPr>
                                <m:t>log</m:t>
                              </m:r>
                              <m:r>
                                <a:rPr lang="en-US" altLang="zh-CN" b="0" i="1" smtClean="0">
                                  <a:latin typeface="Cambria Math" panose="02040503050406030204" pitchFamily="18" charset="0"/>
                                </a:rPr>
                                <m:t> </m:t>
                              </m:r>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𝜃</m:t>
                                  </m:r>
                                </m:e>
                              </m:d>
                            </m:e>
                          </m:nary>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m:rPr>
                                  <m:sty m:val="p"/>
                                </m:rPr>
                                <a:rPr lang="zh-CN" altLang="en-US">
                                  <a:latin typeface="Cambria Math" panose="02040503050406030204" pitchFamily="18" charset="0"/>
                                </a:rPr>
                                <m:t>log</m:t>
                              </m:r>
                              <m:nary>
                                <m:naryPr>
                                  <m:chr m:val="∑"/>
                                  <m:limLoc m:val="subSup"/>
                                  <m:supHide m:val="on"/>
                                  <m:ctrlPr>
                                    <a:rPr lang="zh-CN" altLang="en-US"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up/>
                                <m:e>
                                  <m:r>
                                    <a:rPr lang="zh-CN" altLang="en-US" i="1">
                                      <a:latin typeface="Cambria Math" panose="02040503050406030204" pitchFamily="18" charset="0"/>
                                    </a:rPr>
                                    <m:t>𝑝</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a:rPr lang="zh-CN" altLang="en-US" i="1">
                                          <a:latin typeface="Cambria Math" panose="02040503050406030204" pitchFamily="18" charset="0"/>
                                        </a:rPr>
                                        <m:t>𝜃</m:t>
                                      </m:r>
                                    </m:e>
                                  </m:d>
                                </m:e>
                              </m:nary>
                            </m:e>
                          </m:nary>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m:rPr>
                                  <m:sty m:val="p"/>
                                </m:rPr>
                                <a:rPr lang="zh-CN" altLang="en-US">
                                  <a:latin typeface="Cambria Math" panose="02040503050406030204" pitchFamily="18" charset="0"/>
                                </a:rPr>
                                <m:t>log</m:t>
                              </m:r>
                              <m:nary>
                                <m:naryPr>
                                  <m:chr m:val="∑"/>
                                  <m:limLoc m:val="subSup"/>
                                  <m:supHide m:val="on"/>
                                  <m:ctrlPr>
                                    <a:rPr lang="zh-CN" altLang="en-US"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up/>
                                <m:e>
                                  <m:sSub>
                                    <m:sSubPr>
                                      <m:ctrlPr>
                                        <a:rPr lang="zh-CN" altLang="en-US"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f>
                                    <m:fPr>
                                      <m:ctrlPr>
                                        <a:rPr lang="zh-CN" altLang="en-US"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num>
                                    <m:den>
                                      <m:sSub>
                                        <m:sSubPr>
                                          <m:ctrlPr>
                                            <a:rPr lang="zh-CN" altLang="en-US"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den>
                                  </m:f>
                                  <m:r>
                                    <m:rPr>
                                      <m:nor/>
                                    </m:rPr>
                                    <a:rPr lang="zh-CN" altLang="en-US"/>
                                    <m:t> </m:t>
                                  </m:r>
                                </m:e>
                              </m:nary>
                            </m:e>
                          </m:nary>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nary>
                                <m:naryPr>
                                  <m:chr m:val="∑"/>
                                  <m:limLoc m:val="subSup"/>
                                  <m:supHide m:val="on"/>
                                  <m:ctrlPr>
                                    <a:rPr lang="zh-CN" altLang="en-US"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e>
                                  </m:d>
                                  <m:r>
                                    <m:rPr>
                                      <m:sty m:val="p"/>
                                    </m:rPr>
                                    <a:rPr lang="zh-CN" altLang="en-US">
                                      <a:latin typeface="Cambria Math" panose="02040503050406030204" pitchFamily="18" charset="0"/>
                                    </a:rPr>
                                    <m:t>log</m:t>
                                  </m:r>
                                  <m:f>
                                    <m:fPr>
                                      <m:ctrlPr>
                                        <a:rPr lang="zh-CN" altLang="en-US"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num>
                                    <m:den>
                                      <m:sSub>
                                        <m:sSubPr>
                                          <m:ctrlPr>
                                            <a:rPr lang="zh-CN" altLang="en-US"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den>
                                  </m:f>
                                  <m:r>
                                    <m:rPr>
                                      <m:nor/>
                                    </m:rPr>
                                    <a:rPr lang="zh-CN" altLang="en-US"/>
                                    <m:t> </m:t>
                                  </m:r>
                                </m:e>
                              </m:nary>
                            </m:e>
                          </m:nary>
                        </m:e>
                      </m:eqArr>
                    </m:oMath>
                  </m:oMathPara>
                </a14:m>
                <a:endParaRPr lang="zh-CN" altLang="en-US" dirty="0"/>
              </a:p>
            </p:txBody>
          </p:sp>
        </mc:Choice>
        <mc:Fallback xmlns="">
          <p:sp>
            <p:nvSpPr>
              <p:cNvPr id="7" name="矩形 6">
                <a:extLst>
                  <a:ext uri="{FF2B5EF4-FFF2-40B4-BE49-F238E27FC236}">
                    <a16:creationId xmlns:a16="http://schemas.microsoft.com/office/drawing/2014/main" id="{10AC5627-3058-43F3-B200-4DACA00CBA11}"/>
                  </a:ext>
                </a:extLst>
              </p:cNvPr>
              <p:cNvSpPr>
                <a:spLocks noRot="1" noChangeAspect="1" noMove="1" noResize="1" noEditPoints="1" noAdjustHandles="1" noChangeArrowheads="1" noChangeShapeType="1" noTextEdit="1"/>
              </p:cNvSpPr>
              <p:nvPr/>
            </p:nvSpPr>
            <p:spPr>
              <a:xfrm>
                <a:off x="822596" y="3656293"/>
                <a:ext cx="6913367" cy="198285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043127F3-8D87-4644-9063-1945DD0A794A}"/>
                  </a:ext>
                </a:extLst>
              </p:cNvPr>
              <p:cNvSpPr/>
              <p:nvPr/>
            </p:nvSpPr>
            <p:spPr>
              <a:xfrm>
                <a:off x="3923009" y="5885918"/>
                <a:ext cx="3304534" cy="369332"/>
              </a:xfrm>
              <a:prstGeom prst="rect">
                <a:avLst/>
              </a:prstGeom>
            </p:spPr>
            <p:txBody>
              <a:bodyPr wrap="square">
                <a:spAutoFit/>
              </a:bodyPr>
              <a:lstStyle/>
              <a:p>
                <a14:m>
                  <m:oMath xmlns:m="http://schemas.openxmlformats.org/officeDocument/2006/math">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延森</m:t>
                    </m:r>
                    <m:r>
                      <a:rPr lang="zh-CN" altLang="en-US">
                        <a:latin typeface="Cambria Math" panose="02040503050406030204" pitchFamily="18" charset="0"/>
                        <a:ea typeface="阿里巴巴普惠体 R" panose="00020600040101010101" pitchFamily="18" charset="-122"/>
                        <a:cs typeface="阿里巴巴普惠体 R" panose="00020600040101010101" pitchFamily="18" charset="-122"/>
                      </a:rPr>
                      <m:t>不等式</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m:rPr>
                        <m:sty m:val="p"/>
                      </m:r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log</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是凸函数</a:t>
                </a:r>
              </a:p>
            </p:txBody>
          </p:sp>
        </mc:Choice>
        <mc:Fallback>
          <p:sp>
            <p:nvSpPr>
              <p:cNvPr id="10" name="矩形 9">
                <a:extLst>
                  <a:ext uri="{FF2B5EF4-FFF2-40B4-BE49-F238E27FC236}">
                    <a16:creationId xmlns:a16="http://schemas.microsoft.com/office/drawing/2014/main" id="{043127F3-8D87-4644-9063-1945DD0A794A}"/>
                  </a:ext>
                </a:extLst>
              </p:cNvPr>
              <p:cNvSpPr>
                <a:spLocks noRot="1" noChangeAspect="1" noMove="1" noResize="1" noEditPoints="1" noAdjustHandles="1" noChangeArrowheads="1" noChangeShapeType="1" noTextEdit="1"/>
              </p:cNvSpPr>
              <p:nvPr/>
            </p:nvSpPr>
            <p:spPr>
              <a:xfrm>
                <a:off x="3923009" y="5885918"/>
                <a:ext cx="3304534" cy="369332"/>
              </a:xfrm>
              <a:prstGeom prst="rect">
                <a:avLst/>
              </a:prstGeom>
              <a:blipFill>
                <a:blip r:embed="rId8"/>
                <a:stretch>
                  <a:fillRect l="-738"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p:cNvSpPr/>
              <p:nvPr/>
            </p:nvSpPr>
            <p:spPr>
              <a:xfrm>
                <a:off x="7699858" y="5022399"/>
                <a:ext cx="1341783" cy="457200"/>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zh-CN" altLang="en-US" i="1" smtClean="0">
                        <a:solidFill>
                          <a:schemeClr val="tx1"/>
                        </a:solidFill>
                        <a:latin typeface="Cambria Math" panose="02040503050406030204" pitchFamily="18" charset="0"/>
                      </a:rPr>
                      <m:t>𝑙</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𝜃</m:t>
                        </m:r>
                      </m:e>
                    </m:d>
                  </m:oMath>
                </a14:m>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的下界</a:t>
                </a:r>
              </a:p>
            </p:txBody>
          </p:sp>
        </mc:Choice>
        <mc:Fallback xmlns="">
          <p:sp>
            <p:nvSpPr>
              <p:cNvPr id="5" name="圆角矩形 4"/>
              <p:cNvSpPr>
                <a:spLocks noRot="1" noChangeAspect="1" noMove="1" noResize="1" noEditPoints="1" noAdjustHandles="1" noChangeArrowheads="1" noChangeShapeType="1" noTextEdit="1"/>
              </p:cNvSpPr>
              <p:nvPr/>
            </p:nvSpPr>
            <p:spPr>
              <a:xfrm>
                <a:off x="7699858" y="5022399"/>
                <a:ext cx="1341783" cy="457200"/>
              </a:xfrm>
              <a:prstGeom prst="roundRect">
                <a:avLst/>
              </a:prstGeom>
              <a:blipFill>
                <a:blip r:embed="rId9"/>
                <a:stretch>
                  <a:fillRect b="-8974"/>
                </a:stretch>
              </a:blipFill>
              <a:ln w="19050">
                <a:solidFill>
                  <a:schemeClr val="accent1"/>
                </a:solid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3160047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问题设置</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717826"/>
                <a:ext cx="7619580" cy="419834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首先构建和学习</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，然后推断条件依赖</a:t>
                </a:r>
                <a14:m>
                  <m:oMath xmlns:m="http://schemas.openxmlformats.org/officeDocument/2006/math">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无监督学习</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14:m>
                  <m:oMath xmlns:m="http://schemas.openxmlformats.org/officeDocument/2006/math">
                    <m: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zh-CN" altLang="en-US" dirty="0">
                        <a:latin typeface="Cambria Math" panose="02040503050406030204" pitchFamily="18" charset="0"/>
                        <a:ea typeface="阿里巴巴普惠体 R" panose="00020600040101010101" pitchFamily="18" charset="-122"/>
                        <a:cs typeface="阿里巴巴普惠体 R" panose="00020600040101010101" pitchFamily="18" charset="-122"/>
                      </a:rPr>
                      <m:t>的</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每个维度都是平等对待的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直接学习条件依赖</a:t>
                </a:r>
                <a14:m>
                  <m:oMath xmlns:m="http://schemas.openxmlformats.org/officeDocument/2006/math">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𝑝</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e>
                    </m:d>
                  </m:oMath>
                </a14:m>
                <a:endPar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endParaRPr>
              </a:p>
              <a:p>
                <a:pPr lvl="1">
                  <a:lnSpc>
                    <a:spcPct val="150000"/>
                  </a:lnSpc>
                </a:pPr>
                <a:r>
                  <a:rPr lang="zh-CN" altLang="en-US" dirty="0">
                    <a:ea typeface="阿里巴巴普惠体 R" panose="00020600040101010101" pitchFamily="18" charset="-122"/>
                    <a:cs typeface="阿里巴巴普惠体 R" panose="00020600040101010101" pitchFamily="18" charset="-122"/>
                  </a:rPr>
                  <a:t>监督</a:t>
                </a:r>
                <a14:m>
                  <m:oMath xmlns:m="http://schemas.openxmlformats.org/officeDocument/2006/math">
                    <m:r>
                      <a:rPr lang="zh-CN" altLang="en-US" i="1" smtClean="0">
                        <a:latin typeface="Cambria Math" panose="02040503050406030204" pitchFamily="18" charset="0"/>
                        <a:ea typeface="阿里巴巴普惠体 R" panose="00020600040101010101" pitchFamily="18" charset="-122"/>
                        <a:cs typeface="阿里巴巴普惠体 R" panose="00020600040101010101" pitchFamily="18" charset="-122"/>
                      </a:rPr>
                      <m:t>学习</m:t>
                    </m:r>
                  </m:oMath>
                </a14:m>
                <a:endPar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endParaRPr>
              </a:p>
              <a:p>
                <a:pPr lvl="1">
                  <a:lnSpc>
                    <a:spcPct val="150000"/>
                  </a:lnSpc>
                </a:pP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是要预测的标签</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8" y="1717826"/>
                <a:ext cx="7619580" cy="4198342"/>
              </a:xfrm>
              <a:prstGeom prst="rect">
                <a:avLst/>
              </a:prstGeom>
              <a:blipFill>
                <a:blip r:embed="rId5"/>
                <a:stretch>
                  <a:fillRect l="-4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4338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一般情况下的</a:t>
            </a:r>
            <a:r>
              <a:rPr lang="en-US" altLang="zh-CN" dirty="0"/>
              <a:t>EM</a:t>
            </a:r>
            <a:r>
              <a:rPr lang="zh-CN" altLang="en-US" dirty="0"/>
              <a:t>算法：下界</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50</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2315164"/>
                <a:ext cx="7953661" cy="352259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我们应该选择什么样的</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𝑞</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为了使上述不等式满足紧约束（</a:t>
                </a:r>
                <a:r>
                  <a:rPr lang="zh-CN" altLang="en-US"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等号成立</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），需要使其满足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𝑐</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我们可以推出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a:t>
                </a:r>
                <a14:m>
                  <m:oMath xmlns:m="http://schemas.openxmlformats.org/officeDocument/2006/math">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𝑞</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𝑧</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可以写成后验分布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2315164"/>
                <a:ext cx="7953661" cy="3522593"/>
              </a:xfrm>
              <a:prstGeom prst="rect">
                <a:avLst/>
              </a:prstGeom>
              <a:blipFill>
                <a:blip r:embed="rId6"/>
                <a:stretch>
                  <a:fillRect l="-460" t="-10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6D9BCBB-6924-4955-8F81-A89C0B6C0261}"/>
                  </a:ext>
                </a:extLst>
              </p:cNvPr>
              <p:cNvSpPr/>
              <p:nvPr/>
            </p:nvSpPr>
            <p:spPr>
              <a:xfrm>
                <a:off x="1317351" y="1314783"/>
                <a:ext cx="6866688" cy="714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chemeClr val="accent1"/>
                              </a:solidFill>
                              <a:latin typeface="Cambria Math" panose="02040503050406030204" pitchFamily="18" charset="0"/>
                            </a:rPr>
                          </m:ctrlPr>
                        </m:eqArrPr>
                        <m:e>
                          <m:r>
                            <a:rPr lang="zh-CN" altLang="en-US">
                              <a:solidFill>
                                <a:schemeClr val="accent1"/>
                              </a:solidFill>
                              <a:latin typeface="Cambria Math" panose="02040503050406030204" pitchFamily="18" charset="0"/>
                            </a:rPr>
                            <m:t>&amp;</m:t>
                          </m:r>
                          <m:r>
                            <a:rPr lang="zh-CN" altLang="en-US" i="1">
                              <a:solidFill>
                                <a:schemeClr val="accent1"/>
                              </a:solidFill>
                              <a:latin typeface="Cambria Math" panose="02040503050406030204" pitchFamily="18" charset="0"/>
                            </a:rPr>
                            <m:t>𝑙</m:t>
                          </m:r>
                          <m:d>
                            <m:dPr>
                              <m:ctrlPr>
                                <a:rPr lang="zh-CN" altLang="en-US" i="1">
                                  <a:solidFill>
                                    <a:schemeClr val="accent1"/>
                                  </a:solidFill>
                                  <a:latin typeface="Cambria Math" panose="02040503050406030204" pitchFamily="18" charset="0"/>
                                </a:rPr>
                              </m:ctrlPr>
                            </m:dPr>
                            <m:e>
                              <m:r>
                                <a:rPr lang="zh-CN" altLang="en-US" i="1">
                                  <a:solidFill>
                                    <a:schemeClr val="accent1"/>
                                  </a:solidFill>
                                  <a:latin typeface="Cambria Math" panose="02040503050406030204" pitchFamily="18" charset="0"/>
                                </a:rPr>
                                <m:t>𝜃</m:t>
                              </m:r>
                            </m:e>
                          </m:d>
                          <m:r>
                            <a:rPr lang="zh-CN" altLang="en-US" i="0">
                              <a:solidFill>
                                <a:schemeClr val="accent1"/>
                              </a:solidFill>
                              <a:latin typeface="Cambria Math" panose="02040503050406030204" pitchFamily="18" charset="0"/>
                            </a:rPr>
                            <m:t>=</m:t>
                          </m:r>
                          <m:nary>
                            <m:naryPr>
                              <m:chr m:val="∑"/>
                              <m:limLoc m:val="subSup"/>
                              <m:ctrlPr>
                                <a:rPr lang="zh-CN" altLang="en-US" i="1">
                                  <a:solidFill>
                                    <a:schemeClr val="accent1"/>
                                  </a:solidFill>
                                  <a:latin typeface="Cambria Math" panose="02040503050406030204" pitchFamily="18" charset="0"/>
                                </a:rPr>
                              </m:ctrlPr>
                            </m:naryPr>
                            <m:sub>
                              <m:r>
                                <a:rPr lang="zh-CN" altLang="en-US" i="1">
                                  <a:solidFill>
                                    <a:schemeClr val="accent1"/>
                                  </a:solidFill>
                                  <a:latin typeface="Cambria Math" panose="02040503050406030204" pitchFamily="18" charset="0"/>
                                </a:rPr>
                                <m:t>𝑖</m:t>
                              </m:r>
                              <m:r>
                                <a:rPr lang="zh-CN" altLang="en-US" i="0">
                                  <a:solidFill>
                                    <a:schemeClr val="accent1"/>
                                  </a:solidFill>
                                  <a:latin typeface="Cambria Math" panose="02040503050406030204" pitchFamily="18" charset="0"/>
                                </a:rPr>
                                <m:t>=1</m:t>
                              </m:r>
                            </m:sub>
                            <m:sup>
                              <m:r>
                                <a:rPr lang="zh-CN" altLang="en-US" i="1">
                                  <a:solidFill>
                                    <a:schemeClr val="accent1"/>
                                  </a:solidFill>
                                  <a:latin typeface="Cambria Math" panose="02040503050406030204" pitchFamily="18" charset="0"/>
                                </a:rPr>
                                <m:t>𝑁</m:t>
                              </m:r>
                            </m:sup>
                            <m:e>
                              <m:r>
                                <m:rPr>
                                  <m:sty m:val="p"/>
                                </m:rPr>
                                <a:rPr lang="zh-CN" altLang="en-US" i="0">
                                  <a:solidFill>
                                    <a:schemeClr val="accent1"/>
                                  </a:solidFill>
                                  <a:latin typeface="Cambria Math" panose="02040503050406030204" pitchFamily="18" charset="0"/>
                                </a:rPr>
                                <m:t>log</m:t>
                              </m:r>
                              <m:r>
                                <a:rPr lang="en-US" altLang="zh-CN" b="0" i="1" smtClean="0">
                                  <a:solidFill>
                                    <a:schemeClr val="accent1"/>
                                  </a:solidFill>
                                  <a:latin typeface="Cambria Math" panose="02040503050406030204" pitchFamily="18" charset="0"/>
                                </a:rPr>
                                <m:t> </m:t>
                              </m:r>
                              <m:r>
                                <a:rPr lang="zh-CN" altLang="en-US" i="1">
                                  <a:solidFill>
                                    <a:schemeClr val="accent1"/>
                                  </a:solidFill>
                                  <a:latin typeface="Cambria Math" panose="02040503050406030204" pitchFamily="18" charset="0"/>
                                </a:rPr>
                                <m:t>𝑝</m:t>
                              </m:r>
                              <m:d>
                                <m:dPr>
                                  <m:ctrlPr>
                                    <a:rPr lang="zh-CN" altLang="en-US" i="1">
                                      <a:solidFill>
                                        <a:schemeClr val="accent1"/>
                                      </a:solidFill>
                                      <a:latin typeface="Cambria Math" panose="02040503050406030204" pitchFamily="18" charset="0"/>
                                    </a:rPr>
                                  </m:ctrlPr>
                                </m:dPr>
                                <m:e>
                                  <m:sSup>
                                    <m:sSupPr>
                                      <m:ctrlPr>
                                        <a:rPr lang="zh-CN" altLang="en-US" i="1">
                                          <a:solidFill>
                                            <a:schemeClr val="accent1"/>
                                          </a:solidFill>
                                          <a:latin typeface="Cambria Math" panose="02040503050406030204" pitchFamily="18" charset="0"/>
                                        </a:rPr>
                                      </m:ctrlPr>
                                    </m:sSupPr>
                                    <m:e>
                                      <m:r>
                                        <a:rPr lang="zh-CN" altLang="en-US" i="1">
                                          <a:solidFill>
                                            <a:schemeClr val="accent1"/>
                                          </a:solidFill>
                                          <a:latin typeface="Cambria Math" panose="02040503050406030204" pitchFamily="18" charset="0"/>
                                        </a:rPr>
                                        <m:t>𝑥</m:t>
                                      </m:r>
                                    </m:e>
                                    <m:sup>
                                      <m:d>
                                        <m:dPr>
                                          <m:ctrlPr>
                                            <a:rPr lang="zh-CN" altLang="en-US" i="1">
                                              <a:solidFill>
                                                <a:schemeClr val="accent1"/>
                                              </a:solidFill>
                                              <a:latin typeface="Cambria Math" panose="02040503050406030204" pitchFamily="18" charset="0"/>
                                            </a:rPr>
                                          </m:ctrlPr>
                                        </m:dPr>
                                        <m:e>
                                          <m:r>
                                            <a:rPr lang="zh-CN" altLang="en-US" i="1">
                                              <a:solidFill>
                                                <a:schemeClr val="accent1"/>
                                              </a:solidFill>
                                              <a:latin typeface="Cambria Math" panose="02040503050406030204" pitchFamily="18" charset="0"/>
                                            </a:rPr>
                                            <m:t>𝑖</m:t>
                                          </m:r>
                                        </m:e>
                                      </m:d>
                                    </m:sup>
                                  </m:sSup>
                                  <m:r>
                                    <a:rPr lang="zh-CN" altLang="en-US" i="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𝜃</m:t>
                                  </m:r>
                                </m:e>
                              </m:d>
                            </m:e>
                          </m:nary>
                          <m:r>
                            <a:rPr lang="zh-CN" altLang="en-US" i="0">
                              <a:solidFill>
                                <a:schemeClr val="accent1"/>
                              </a:solidFill>
                              <a:latin typeface="Cambria Math" panose="02040503050406030204" pitchFamily="18" charset="0"/>
                            </a:rPr>
                            <m:t>≥</m:t>
                          </m:r>
                          <m:nary>
                            <m:naryPr>
                              <m:chr m:val="∑"/>
                              <m:limLoc m:val="subSup"/>
                              <m:ctrlPr>
                                <a:rPr lang="zh-CN" altLang="en-US" i="1">
                                  <a:solidFill>
                                    <a:schemeClr val="accent1"/>
                                  </a:solidFill>
                                  <a:latin typeface="Cambria Math" panose="02040503050406030204" pitchFamily="18" charset="0"/>
                                </a:rPr>
                              </m:ctrlPr>
                            </m:naryPr>
                            <m:sub>
                              <m:r>
                                <a:rPr lang="zh-CN" altLang="en-US" i="1">
                                  <a:solidFill>
                                    <a:schemeClr val="accent1"/>
                                  </a:solidFill>
                                  <a:latin typeface="Cambria Math" panose="02040503050406030204" pitchFamily="18" charset="0"/>
                                </a:rPr>
                                <m:t>𝑖</m:t>
                              </m:r>
                              <m:r>
                                <a:rPr lang="zh-CN" altLang="en-US" i="0">
                                  <a:solidFill>
                                    <a:schemeClr val="accent1"/>
                                  </a:solidFill>
                                  <a:latin typeface="Cambria Math" panose="02040503050406030204" pitchFamily="18" charset="0"/>
                                </a:rPr>
                                <m:t>=1</m:t>
                              </m:r>
                            </m:sub>
                            <m:sup>
                              <m:r>
                                <a:rPr lang="zh-CN" altLang="en-US" i="1">
                                  <a:solidFill>
                                    <a:schemeClr val="accent1"/>
                                  </a:solidFill>
                                  <a:latin typeface="Cambria Math" panose="02040503050406030204" pitchFamily="18" charset="0"/>
                                </a:rPr>
                                <m:t>𝑁</m:t>
                              </m:r>
                            </m:sup>
                            <m:e>
                              <m:nary>
                                <m:naryPr>
                                  <m:chr m:val="∑"/>
                                  <m:limLoc m:val="subSup"/>
                                  <m:supHide m:val="on"/>
                                  <m:ctrlPr>
                                    <a:rPr lang="zh-CN" altLang="en-US" i="1">
                                      <a:solidFill>
                                        <a:schemeClr val="accent1"/>
                                      </a:solidFill>
                                      <a:latin typeface="Cambria Math" panose="02040503050406030204" pitchFamily="18" charset="0"/>
                                    </a:rPr>
                                  </m:ctrlPr>
                                </m:naryPr>
                                <m:sub>
                                  <m:sSup>
                                    <m:sSupPr>
                                      <m:ctrlPr>
                                        <a:rPr lang="zh-CN" altLang="en-US" i="1">
                                          <a:solidFill>
                                            <a:schemeClr val="accent1"/>
                                          </a:solidFill>
                                          <a:latin typeface="Cambria Math" panose="02040503050406030204" pitchFamily="18" charset="0"/>
                                        </a:rPr>
                                      </m:ctrlPr>
                                    </m:sSupPr>
                                    <m:e>
                                      <m:r>
                                        <a:rPr lang="zh-CN" altLang="en-US" i="1">
                                          <a:solidFill>
                                            <a:schemeClr val="accent1"/>
                                          </a:solidFill>
                                          <a:latin typeface="Cambria Math" panose="02040503050406030204" pitchFamily="18" charset="0"/>
                                        </a:rPr>
                                        <m:t>𝑧</m:t>
                                      </m:r>
                                    </m:e>
                                    <m:sup>
                                      <m:d>
                                        <m:dPr>
                                          <m:ctrlPr>
                                            <a:rPr lang="zh-CN" altLang="en-US" i="1">
                                              <a:solidFill>
                                                <a:schemeClr val="accent1"/>
                                              </a:solidFill>
                                              <a:latin typeface="Cambria Math" panose="02040503050406030204" pitchFamily="18" charset="0"/>
                                            </a:rPr>
                                          </m:ctrlPr>
                                        </m:dPr>
                                        <m:e>
                                          <m:r>
                                            <a:rPr lang="zh-CN" altLang="en-US" i="1">
                                              <a:solidFill>
                                                <a:schemeClr val="accent1"/>
                                              </a:solidFill>
                                              <a:latin typeface="Cambria Math" panose="02040503050406030204" pitchFamily="18" charset="0"/>
                                            </a:rPr>
                                            <m:t>𝑖</m:t>
                                          </m:r>
                                        </m:e>
                                      </m:d>
                                    </m:sup>
                                  </m:sSup>
                                </m:sub>
                                <m:sup/>
                                <m:e>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𝑞</m:t>
                                      </m:r>
                                    </m:e>
                                    <m:sub>
                                      <m:r>
                                        <a:rPr lang="en-US" altLang="zh-CN" b="0" i="1" smtClean="0">
                                          <a:solidFill>
                                            <a:schemeClr val="accent1"/>
                                          </a:solidFill>
                                          <a:latin typeface="Cambria Math" panose="02040503050406030204" pitchFamily="18" charset="0"/>
                                        </a:rPr>
                                        <m:t>𝑖</m:t>
                                      </m:r>
                                    </m:sub>
                                  </m:sSub>
                                  <m:d>
                                    <m:dPr>
                                      <m:ctrlPr>
                                        <a:rPr lang="en-US" altLang="zh-CN" b="0" i="1" smtClean="0">
                                          <a:solidFill>
                                            <a:schemeClr val="accent1"/>
                                          </a:solidFill>
                                          <a:latin typeface="Cambria Math" panose="02040503050406030204" pitchFamily="18" charset="0"/>
                                        </a:rPr>
                                      </m:ctrlPr>
                                    </m:dPr>
                                    <m:e>
                                      <m:sSup>
                                        <m:sSupPr>
                                          <m:ctrlPr>
                                            <a:rPr lang="en-US" altLang="zh-CN" b="0" i="1" smtClean="0">
                                              <a:solidFill>
                                                <a:schemeClr val="accent1"/>
                                              </a:solidFill>
                                              <a:latin typeface="Cambria Math" panose="02040503050406030204" pitchFamily="18" charset="0"/>
                                            </a:rPr>
                                          </m:ctrlPr>
                                        </m:sSupPr>
                                        <m:e>
                                          <m:r>
                                            <a:rPr lang="en-US" altLang="zh-CN" b="0" i="1" smtClean="0">
                                              <a:solidFill>
                                                <a:schemeClr val="accent1"/>
                                              </a:solidFill>
                                              <a:latin typeface="Cambria Math" panose="02040503050406030204" pitchFamily="18" charset="0"/>
                                            </a:rPr>
                                            <m:t>𝑧</m:t>
                                          </m:r>
                                        </m:e>
                                        <m:sup>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𝑖</m:t>
                                          </m:r>
                                          <m:r>
                                            <a:rPr lang="en-US" altLang="zh-CN" b="0" i="1" smtClean="0">
                                              <a:solidFill>
                                                <a:schemeClr val="accent1"/>
                                              </a:solidFill>
                                              <a:latin typeface="Cambria Math" panose="02040503050406030204" pitchFamily="18" charset="0"/>
                                            </a:rPr>
                                            <m:t>)</m:t>
                                          </m:r>
                                        </m:sup>
                                      </m:sSup>
                                    </m:e>
                                  </m:d>
                                  <m:r>
                                    <m:rPr>
                                      <m:sty m:val="p"/>
                                    </m:rPr>
                                    <a:rPr lang="en-US" altLang="zh-CN" i="0">
                                      <a:solidFill>
                                        <a:schemeClr val="accent1"/>
                                      </a:solidFill>
                                      <a:latin typeface="Cambria Math" panose="02040503050406030204" pitchFamily="18" charset="0"/>
                                    </a:rPr>
                                    <m:t>log</m:t>
                                  </m:r>
                                  <m:f>
                                    <m:fPr>
                                      <m:ctrlPr>
                                        <a:rPr lang="zh-CN" altLang="en-US"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𝑝</m:t>
                                      </m:r>
                                      <m:r>
                                        <a:rPr lang="en-US" altLang="zh-CN" i="1">
                                          <a:solidFill>
                                            <a:schemeClr val="accent1"/>
                                          </a:solidFill>
                                          <a:latin typeface="Cambria Math" panose="02040503050406030204" pitchFamily="18" charset="0"/>
                                        </a:rPr>
                                        <m:t>(</m:t>
                                      </m:r>
                                      <m:sSup>
                                        <m:sSupPr>
                                          <m:ctrlPr>
                                            <a:rPr lang="zh-CN" altLang="en-US" i="1">
                                              <a:solidFill>
                                                <a:schemeClr val="accent1"/>
                                              </a:solidFill>
                                              <a:latin typeface="Cambria Math" panose="02040503050406030204" pitchFamily="18" charset="0"/>
                                            </a:rPr>
                                          </m:ctrlPr>
                                        </m:sSupPr>
                                        <m:e>
                                          <m:r>
                                            <a:rPr lang="en-US" altLang="zh-CN" i="1">
                                              <a:solidFill>
                                                <a:schemeClr val="accent1"/>
                                              </a:solidFill>
                                              <a:latin typeface="Cambria Math" panose="02040503050406030204" pitchFamily="18" charset="0"/>
                                            </a:rPr>
                                            <m:t>𝑥</m:t>
                                          </m:r>
                                        </m:e>
                                        <m:sup>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𝑖</m:t>
                                          </m:r>
                                          <m:r>
                                            <a:rPr lang="en-US" altLang="zh-CN" i="1">
                                              <a:solidFill>
                                                <a:schemeClr val="accent1"/>
                                              </a:solidFill>
                                              <a:latin typeface="Cambria Math" panose="02040503050406030204" pitchFamily="18" charset="0"/>
                                            </a:rPr>
                                            <m:t>)</m:t>
                                          </m:r>
                                        </m:sup>
                                      </m:sSup>
                                      <m:r>
                                        <a:rPr lang="en-US" altLang="zh-CN" i="1">
                                          <a:solidFill>
                                            <a:schemeClr val="accent1"/>
                                          </a:solidFill>
                                          <a:latin typeface="Cambria Math" panose="02040503050406030204" pitchFamily="18" charset="0"/>
                                        </a:rPr>
                                        <m:t>,</m:t>
                                      </m:r>
                                      <m:sSup>
                                        <m:sSupPr>
                                          <m:ctrlPr>
                                            <a:rPr lang="zh-CN" altLang="en-US" i="1">
                                              <a:solidFill>
                                                <a:schemeClr val="accent1"/>
                                              </a:solidFill>
                                              <a:latin typeface="Cambria Math" panose="02040503050406030204" pitchFamily="18" charset="0"/>
                                            </a:rPr>
                                          </m:ctrlPr>
                                        </m:sSupPr>
                                        <m:e>
                                          <m:r>
                                            <a:rPr lang="en-US" altLang="zh-CN" i="1">
                                              <a:solidFill>
                                                <a:schemeClr val="accent1"/>
                                              </a:solidFill>
                                              <a:latin typeface="Cambria Math" panose="02040503050406030204" pitchFamily="18" charset="0"/>
                                            </a:rPr>
                                            <m:t>𝑧</m:t>
                                          </m:r>
                                        </m:e>
                                        <m:sup>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𝑖</m:t>
                                          </m:r>
                                          <m:r>
                                            <a:rPr lang="en-US" altLang="zh-CN" i="1">
                                              <a:solidFill>
                                                <a:schemeClr val="accent1"/>
                                              </a:solidFill>
                                              <a:latin typeface="Cambria Math" panose="02040503050406030204" pitchFamily="18" charset="0"/>
                                            </a:rPr>
                                            <m:t>)</m:t>
                                          </m:r>
                                        </m:sup>
                                      </m:sSup>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𝜃</m:t>
                                      </m:r>
                                      <m:r>
                                        <a:rPr lang="en-US" altLang="zh-CN" i="1">
                                          <a:solidFill>
                                            <a:schemeClr val="accent1"/>
                                          </a:solidFill>
                                          <a:latin typeface="Cambria Math" panose="02040503050406030204" pitchFamily="18" charset="0"/>
                                        </a:rPr>
                                        <m:t>)</m:t>
                                      </m:r>
                                    </m:num>
                                    <m:den>
                                      <m:sSub>
                                        <m:sSubPr>
                                          <m:ctrlPr>
                                            <a:rPr lang="zh-CN" altLang="en-US"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𝑞</m:t>
                                          </m:r>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p>
                                        <m:sSupPr>
                                          <m:ctrlPr>
                                            <a:rPr lang="zh-CN" altLang="en-US" i="1">
                                              <a:solidFill>
                                                <a:schemeClr val="accent1"/>
                                              </a:solidFill>
                                              <a:latin typeface="Cambria Math" panose="02040503050406030204" pitchFamily="18" charset="0"/>
                                            </a:rPr>
                                          </m:ctrlPr>
                                        </m:sSupPr>
                                        <m:e>
                                          <m:r>
                                            <a:rPr lang="en-US" altLang="zh-CN" i="1">
                                              <a:solidFill>
                                                <a:schemeClr val="accent1"/>
                                              </a:solidFill>
                                              <a:latin typeface="Cambria Math" panose="02040503050406030204" pitchFamily="18" charset="0"/>
                                            </a:rPr>
                                            <m:t>𝑧</m:t>
                                          </m:r>
                                        </m:e>
                                        <m:sup>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𝑖</m:t>
                                          </m:r>
                                          <m:r>
                                            <a:rPr lang="en-US" altLang="zh-CN" i="1">
                                              <a:solidFill>
                                                <a:schemeClr val="accent1"/>
                                              </a:solidFill>
                                              <a:latin typeface="Cambria Math" panose="02040503050406030204" pitchFamily="18" charset="0"/>
                                            </a:rPr>
                                            <m:t>)</m:t>
                                          </m:r>
                                        </m:sup>
                                      </m:sSup>
                                      <m:r>
                                        <a:rPr lang="en-US" altLang="zh-CN" i="1">
                                          <a:solidFill>
                                            <a:schemeClr val="accent1"/>
                                          </a:solidFill>
                                          <a:latin typeface="Cambria Math" panose="02040503050406030204" pitchFamily="18" charset="0"/>
                                        </a:rPr>
                                        <m:t>)</m:t>
                                      </m:r>
                                    </m:den>
                                  </m:f>
                                  <m:r>
                                    <m:rPr>
                                      <m:nor/>
                                    </m:rPr>
                                    <a:rPr lang="zh-CN" altLang="en-US">
                                      <a:solidFill>
                                        <a:schemeClr val="accent1"/>
                                      </a:solidFill>
                                    </a:rPr>
                                    <m:t> </m:t>
                                  </m:r>
                                </m:e>
                              </m:nary>
                            </m:e>
                          </m:nary>
                        </m:e>
                      </m:eqArr>
                    </m:oMath>
                  </m:oMathPara>
                </a14:m>
                <a:endParaRPr lang="zh-CN" altLang="en-US" dirty="0">
                  <a:solidFill>
                    <a:schemeClr val="accent1"/>
                  </a:solidFill>
                </a:endParaRPr>
              </a:p>
            </p:txBody>
          </p:sp>
        </mc:Choice>
        <mc:Fallback xmlns="">
          <p:sp>
            <p:nvSpPr>
              <p:cNvPr id="5" name="矩形 4">
                <a:extLst>
                  <a:ext uri="{FF2B5EF4-FFF2-40B4-BE49-F238E27FC236}">
                    <a16:creationId xmlns:a16="http://schemas.microsoft.com/office/drawing/2014/main" id="{16D9BCBB-6924-4955-8F81-A89C0B6C0261}"/>
                  </a:ext>
                </a:extLst>
              </p:cNvPr>
              <p:cNvSpPr>
                <a:spLocks noRot="1" noChangeAspect="1" noMove="1" noResize="1" noEditPoints="1" noAdjustHandles="1" noChangeArrowheads="1" noChangeShapeType="1" noTextEdit="1"/>
              </p:cNvSpPr>
              <p:nvPr/>
            </p:nvSpPr>
            <p:spPr>
              <a:xfrm>
                <a:off x="1317351" y="1314783"/>
                <a:ext cx="6866688" cy="7142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0E0BA8C-FC7C-4709-89FA-3F5B812973A4}"/>
                  </a:ext>
                </a:extLst>
              </p:cNvPr>
              <p:cNvSpPr/>
              <p:nvPr/>
            </p:nvSpPr>
            <p:spPr>
              <a:xfrm>
                <a:off x="681733" y="4076460"/>
                <a:ext cx="8137928" cy="7461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1600" b="0" i="1" smtClean="0">
                              <a:latin typeface="Cambria Math" panose="02040503050406030204" pitchFamily="18" charset="0"/>
                            </a:rPr>
                          </m:ctrlPr>
                        </m:funcPr>
                        <m:fName>
                          <m:r>
                            <m:rPr>
                              <m:sty m:val="p"/>
                            </m:rPr>
                            <a:rPr lang="en-US" altLang="zh-CN" sz="1600" i="0" smtClean="0">
                              <a:latin typeface="Cambria Math" panose="02040503050406030204" pitchFamily="18" charset="0"/>
                            </a:rPr>
                            <m:t>log</m:t>
                          </m:r>
                        </m:fName>
                        <m:e>
                          <m:r>
                            <a:rPr lang="en-US" altLang="zh-CN" sz="1600" b="0" i="1" smtClean="0">
                              <a:latin typeface="Cambria Math" panose="02040503050406030204" pitchFamily="18" charset="0"/>
                            </a:rPr>
                            <m:t>𝑝</m:t>
                          </m:r>
                          <m:d>
                            <m:dPr>
                              <m:ctrlPr>
                                <a:rPr lang="en-US" altLang="zh-CN" sz="1600" b="0" i="1" smtClean="0">
                                  <a:latin typeface="Cambria Math" panose="02040503050406030204" pitchFamily="18" charset="0"/>
                                </a:rPr>
                              </m:ctrlPr>
                            </m:dPr>
                            <m:e>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𝜃</m:t>
                              </m:r>
                            </m:e>
                          </m:d>
                        </m:e>
                      </m:func>
                      <m:r>
                        <a:rPr lang="en-US" altLang="zh-CN" sz="1600" i="1">
                          <a:latin typeface="Cambria Math" panose="02040503050406030204" pitchFamily="18" charset="0"/>
                        </a:rPr>
                        <m:t>=</m:t>
                      </m:r>
                      <m:r>
                        <m:rPr>
                          <m:sty m:val="p"/>
                        </m:rPr>
                        <a:rPr lang="en-US" altLang="zh-CN" sz="1600" i="0">
                          <a:latin typeface="Cambria Math" panose="02040503050406030204" pitchFamily="18" charset="0"/>
                        </a:rPr>
                        <m:t>log</m:t>
                      </m:r>
                      <m:nary>
                        <m:naryPr>
                          <m:chr m:val="∑"/>
                          <m:supHide m:val="on"/>
                          <m:ctrlPr>
                            <a:rPr lang="zh-CN" altLang="zh-CN" sz="1600" i="1">
                              <a:latin typeface="Cambria Math" panose="02040503050406030204" pitchFamily="18" charset="0"/>
                            </a:rPr>
                          </m:ctrlPr>
                        </m:naryPr>
                        <m:sub>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𝑧</m:t>
                              </m:r>
                            </m:e>
                            <m:sup>
                              <m:d>
                                <m:dPr>
                                  <m:ctrlPr>
                                    <a:rPr lang="zh-CN" altLang="zh-CN" sz="1600" i="1">
                                      <a:latin typeface="Cambria Math" panose="02040503050406030204" pitchFamily="18" charset="0"/>
                                    </a:rPr>
                                  </m:ctrlPr>
                                </m:dPr>
                                <m:e>
                                  <m:r>
                                    <a:rPr lang="en-US" altLang="zh-CN" sz="1600" i="1">
                                      <a:latin typeface="Cambria Math" panose="02040503050406030204" pitchFamily="18" charset="0"/>
                                    </a:rPr>
                                    <m:t>𝑖</m:t>
                                  </m:r>
                                </m:e>
                              </m:d>
                            </m:sup>
                          </m:sSup>
                        </m:sub>
                        <m:sup/>
                        <m:e>
                          <m:r>
                            <a:rPr lang="en-US" altLang="zh-CN" sz="1600" i="1">
                              <a:latin typeface="Cambria Math" panose="02040503050406030204" pitchFamily="18" charset="0"/>
                            </a:rPr>
                            <m:t>𝑝</m:t>
                          </m:r>
                          <m:d>
                            <m:dPr>
                              <m:ctrlPr>
                                <a:rPr lang="zh-CN" altLang="zh-CN" sz="1600" i="1">
                                  <a:latin typeface="Cambria Math" panose="02040503050406030204" pitchFamily="18" charset="0"/>
                                </a:rPr>
                              </m:ctrlPr>
                            </m:dPr>
                            <m:e>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𝑥</m:t>
                                  </m:r>
                                </m:e>
                                <m:sup>
                                  <m:d>
                                    <m:dPr>
                                      <m:ctrlPr>
                                        <a:rPr lang="zh-CN" altLang="zh-CN" sz="1600" i="1">
                                          <a:latin typeface="Cambria Math" panose="02040503050406030204" pitchFamily="18" charset="0"/>
                                        </a:rPr>
                                      </m:ctrlPr>
                                    </m:dPr>
                                    <m:e>
                                      <m:r>
                                        <a:rPr lang="en-US" altLang="zh-CN" sz="1600" i="1">
                                          <a:latin typeface="Cambria Math" panose="02040503050406030204" pitchFamily="18" charset="0"/>
                                        </a:rPr>
                                        <m:t>𝑖</m:t>
                                      </m:r>
                                    </m:e>
                                  </m:d>
                                </m:sup>
                              </m:s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𝑧</m:t>
                                  </m:r>
                                </m:e>
                                <m:sup>
                                  <m:d>
                                    <m:dPr>
                                      <m:ctrlPr>
                                        <a:rPr lang="zh-CN" altLang="zh-CN" sz="1600" i="1">
                                          <a:latin typeface="Cambria Math" panose="02040503050406030204" pitchFamily="18" charset="0"/>
                                        </a:rPr>
                                      </m:ctrlPr>
                                    </m:dPr>
                                    <m:e>
                                      <m:r>
                                        <a:rPr lang="en-US" altLang="zh-CN" sz="1600" i="1">
                                          <a:latin typeface="Cambria Math" panose="02040503050406030204" pitchFamily="18" charset="0"/>
                                        </a:rPr>
                                        <m:t>𝑖</m:t>
                                      </m:r>
                                    </m:e>
                                  </m:d>
                                </m:sup>
                              </m:sSup>
                              <m:r>
                                <a:rPr lang="en-US" altLang="zh-CN" sz="1600" i="1">
                                  <a:latin typeface="Cambria Math" panose="02040503050406030204" pitchFamily="18" charset="0"/>
                                </a:rPr>
                                <m:t>;</m:t>
                              </m:r>
                              <m:r>
                                <a:rPr lang="en-US" altLang="zh-CN" sz="1600" i="1">
                                  <a:latin typeface="Cambria Math" panose="02040503050406030204" pitchFamily="18" charset="0"/>
                                </a:rPr>
                                <m:t>𝜃</m:t>
                              </m:r>
                            </m:e>
                          </m:d>
                        </m:e>
                      </m:nary>
                      <m:r>
                        <a:rPr lang="en-US" altLang="zh-CN" sz="1600" i="1">
                          <a:latin typeface="Cambria Math" panose="02040503050406030204" pitchFamily="18" charset="0"/>
                        </a:rPr>
                        <m:t>=</m:t>
                      </m:r>
                      <m:r>
                        <m:rPr>
                          <m:sty m:val="p"/>
                        </m:rPr>
                        <a:rPr lang="en-US" altLang="zh-CN" sz="1600">
                          <a:latin typeface="Cambria Math" panose="02040503050406030204" pitchFamily="18" charset="0"/>
                        </a:rPr>
                        <m:t>log</m:t>
                      </m:r>
                      <m:nary>
                        <m:naryPr>
                          <m:chr m:val="∑"/>
                          <m:supHide m:val="on"/>
                          <m:ctrlPr>
                            <a:rPr lang="zh-CN" altLang="zh-CN" sz="1600" i="1">
                              <a:latin typeface="Cambria Math" panose="02040503050406030204" pitchFamily="18" charset="0"/>
                            </a:rPr>
                          </m:ctrlPr>
                        </m:naryPr>
                        <m:sub>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𝑧</m:t>
                              </m:r>
                            </m:e>
                            <m:sup>
                              <m:d>
                                <m:dPr>
                                  <m:ctrlPr>
                                    <a:rPr lang="zh-CN" altLang="zh-CN" sz="1600" i="1">
                                      <a:latin typeface="Cambria Math" panose="02040503050406030204" pitchFamily="18" charset="0"/>
                                    </a:rPr>
                                  </m:ctrlPr>
                                </m:dPr>
                                <m:e>
                                  <m:r>
                                    <a:rPr lang="en-US" altLang="zh-CN" sz="1600" i="1">
                                      <a:latin typeface="Cambria Math" panose="02040503050406030204" pitchFamily="18" charset="0"/>
                                    </a:rPr>
                                    <m:t>𝑖</m:t>
                                  </m:r>
                                </m:e>
                              </m:d>
                            </m:sup>
                          </m:sSup>
                        </m:sub>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a:rPr lang="zh-CN" altLang="en-US" sz="1600" i="1">
                                  <a:latin typeface="Cambria Math" panose="02040503050406030204" pitchFamily="18" charset="0"/>
                                </a:rPr>
                                <m:t>𝑖</m:t>
                              </m:r>
                            </m:sub>
                          </m:sSub>
                          <m:d>
                            <m:dPr>
                              <m:ctrlPr>
                                <a:rPr lang="zh-CN" altLang="zh-CN" sz="1600" i="1">
                                  <a:latin typeface="Cambria Math" panose="02040503050406030204" pitchFamily="18" charset="0"/>
                                </a:rPr>
                              </m:ctrlPr>
                            </m:dPr>
                            <m:e>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𝑧</m:t>
                                  </m:r>
                                </m:e>
                                <m:sup>
                                  <m:d>
                                    <m:dPr>
                                      <m:ctrlPr>
                                        <a:rPr lang="zh-CN" altLang="zh-CN" sz="1600" i="1">
                                          <a:latin typeface="Cambria Math" panose="02040503050406030204" pitchFamily="18" charset="0"/>
                                        </a:rPr>
                                      </m:ctrlPr>
                                    </m:dPr>
                                    <m:e>
                                      <m:r>
                                        <a:rPr lang="en-US" altLang="zh-CN" sz="1600" i="1">
                                          <a:latin typeface="Cambria Math" panose="02040503050406030204" pitchFamily="18" charset="0"/>
                                        </a:rPr>
                                        <m:t>𝑖</m:t>
                                      </m:r>
                                    </m:e>
                                  </m:d>
                                </m:sup>
                              </m:sSup>
                            </m:e>
                          </m:d>
                          <m:r>
                            <a:rPr lang="en-US" altLang="zh-CN" sz="1600" i="1">
                              <a:latin typeface="Cambria Math" panose="02040503050406030204" pitchFamily="18" charset="0"/>
                            </a:rPr>
                            <m:t>𝑐</m:t>
                          </m:r>
                        </m:e>
                      </m:nary>
                      <m:r>
                        <a:rPr lang="en-US" altLang="zh-CN" sz="1600" i="1">
                          <a:latin typeface="Cambria Math" panose="02040503050406030204" pitchFamily="18" charset="0"/>
                        </a:rPr>
                        <m:t>=</m:t>
                      </m:r>
                      <m:nary>
                        <m:naryPr>
                          <m:chr m:val="∑"/>
                          <m:supHide m:val="on"/>
                          <m:ctrlPr>
                            <a:rPr lang="zh-CN" altLang="zh-CN" sz="1600" i="1">
                              <a:latin typeface="Cambria Math" panose="02040503050406030204" pitchFamily="18" charset="0"/>
                            </a:rPr>
                          </m:ctrlPr>
                        </m:naryPr>
                        <m:sub>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𝑧</m:t>
                              </m:r>
                            </m:e>
                            <m:sup>
                              <m:d>
                                <m:dPr>
                                  <m:ctrlPr>
                                    <a:rPr lang="zh-CN" altLang="zh-CN" sz="1600" i="1">
                                      <a:latin typeface="Cambria Math" panose="02040503050406030204" pitchFamily="18" charset="0"/>
                                    </a:rPr>
                                  </m:ctrlPr>
                                </m:dPr>
                                <m:e>
                                  <m:r>
                                    <a:rPr lang="en-US" altLang="zh-CN" sz="1600" i="1">
                                      <a:latin typeface="Cambria Math" panose="02040503050406030204" pitchFamily="18" charset="0"/>
                                    </a:rPr>
                                    <m:t>𝑖</m:t>
                                  </m:r>
                                </m:e>
                              </m:d>
                            </m:sup>
                          </m:sSup>
                        </m:sub>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𝑧</m:t>
                              </m:r>
                            </m:e>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p>
                          <m:r>
                            <a:rPr lang="en-US" altLang="zh-CN" sz="1600" i="1">
                              <a:latin typeface="Cambria Math" panose="02040503050406030204" pitchFamily="18" charset="0"/>
                            </a:rPr>
                            <m:t>)</m:t>
                          </m:r>
                          <m:r>
                            <m:rPr>
                              <m:sty m:val="p"/>
                            </m:rPr>
                            <a:rPr lang="en-US" altLang="zh-CN" sz="1600">
                              <a:latin typeface="Cambria Math" panose="02040503050406030204" pitchFamily="18" charset="0"/>
                            </a:rPr>
                            <m:t>log</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𝑝</m:t>
                              </m:r>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𝑧</m:t>
                                  </m:r>
                                </m:e>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p>
                              <m:r>
                                <a:rPr lang="en-US" altLang="zh-CN" sz="1600" i="1">
                                  <a:latin typeface="Cambria Math" panose="02040503050406030204" pitchFamily="18" charset="0"/>
                                </a:rPr>
                                <m:t>;</m:t>
                              </m:r>
                              <m:r>
                                <a:rPr lang="en-US" altLang="zh-CN" sz="1600" i="1">
                                  <a:latin typeface="Cambria Math" panose="02040503050406030204" pitchFamily="18" charset="0"/>
                                </a:rPr>
                                <m:t>𝜃</m:t>
                              </m:r>
                              <m:r>
                                <a:rPr lang="en-US" altLang="zh-CN" sz="1600" i="1">
                                  <a:latin typeface="Cambria Math" panose="02040503050406030204" pitchFamily="18" charset="0"/>
                                </a:rPr>
                                <m:t>)</m:t>
                              </m:r>
                            </m:num>
                            <m:den>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𝑞</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𝑧</m:t>
                                  </m:r>
                                </m:e>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p>
                              <m:r>
                                <a:rPr lang="en-US" altLang="zh-CN" sz="1600" i="1">
                                  <a:latin typeface="Cambria Math" panose="02040503050406030204" pitchFamily="18" charset="0"/>
                                </a:rPr>
                                <m:t>)</m:t>
                              </m:r>
                            </m:den>
                          </m:f>
                        </m:e>
                      </m:nary>
                    </m:oMath>
                  </m:oMathPara>
                </a14:m>
                <a:endParaRPr lang="zh-CN" altLang="en-US" sz="1600" dirty="0"/>
              </a:p>
            </p:txBody>
          </p:sp>
        </mc:Choice>
        <mc:Fallback xmlns="">
          <p:sp>
            <p:nvSpPr>
              <p:cNvPr id="6" name="矩形 5">
                <a:extLst>
                  <a:ext uri="{FF2B5EF4-FFF2-40B4-BE49-F238E27FC236}">
                    <a16:creationId xmlns:a16="http://schemas.microsoft.com/office/drawing/2014/main" id="{D0E0BA8C-FC7C-4709-89FA-3F5B812973A4}"/>
                  </a:ext>
                </a:extLst>
              </p:cNvPr>
              <p:cNvSpPr>
                <a:spLocks noRot="1" noChangeAspect="1" noMove="1" noResize="1" noEditPoints="1" noAdjustHandles="1" noChangeArrowheads="1" noChangeShapeType="1" noTextEdit="1"/>
              </p:cNvSpPr>
              <p:nvPr/>
            </p:nvSpPr>
            <p:spPr>
              <a:xfrm>
                <a:off x="681733" y="4076460"/>
                <a:ext cx="8137928" cy="74616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6963CF5-4A8C-468A-86C7-366D01B242DD}"/>
                  </a:ext>
                </a:extLst>
              </p:cNvPr>
              <p:cNvSpPr/>
              <p:nvPr/>
            </p:nvSpPr>
            <p:spPr>
              <a:xfrm>
                <a:off x="1031183" y="5505898"/>
                <a:ext cx="7439025" cy="7803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𝜃</m:t>
                              </m:r>
                            </m:e>
                          </m:d>
                        </m:num>
                        <m:den>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𝑧</m:t>
                              </m:r>
                              <m:r>
                                <a:rPr lang="en-US" altLang="zh-CN" b="0" i="1" smtClean="0">
                                  <a:latin typeface="Cambria Math" panose="02040503050406030204" pitchFamily="18" charset="0"/>
                                </a:rPr>
                                <m:t> </m:t>
                              </m:r>
                            </m:sub>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𝑧</m:t>
                                  </m:r>
                                  <m:r>
                                    <a:rPr lang="zh-CN" altLang="en-US">
                                      <a:latin typeface="Cambria Math" panose="02040503050406030204" pitchFamily="18" charset="0"/>
                                    </a:rPr>
                                    <m:t>;</m:t>
                                  </m:r>
                                  <m:r>
                                    <a:rPr lang="zh-CN" altLang="en-US" i="1">
                                      <a:latin typeface="Cambria Math" panose="02040503050406030204" pitchFamily="18" charset="0"/>
                                    </a:rPr>
                                    <m:t>𝜃</m:t>
                                  </m:r>
                                </m:e>
                              </m:d>
                            </m:e>
                          </m:nary>
                        </m:den>
                      </m:f>
                      <m:r>
                        <a:rPr lang="zh-CN" altLang="en-US">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𝜃</m:t>
                              </m:r>
                            </m:e>
                          </m:d>
                        </m:num>
                        <m:den>
                          <m:d>
                            <m:dPr>
                              <m:begChr m:val=""/>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𝜃</m:t>
                              </m:r>
                            </m:e>
                          </m:d>
                        </m:den>
                      </m:f>
                      <m:r>
                        <a:rPr lang="zh-CN" altLang="en-US">
                          <a:latin typeface="Cambria Math" panose="02040503050406030204" pitchFamily="18" charset="0"/>
                        </a:rPr>
                        <m:t>=</m:t>
                      </m:r>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oMath>
                  </m:oMathPara>
                </a14:m>
                <a:endParaRPr lang="zh-CN" altLang="en-US" dirty="0"/>
              </a:p>
            </p:txBody>
          </p:sp>
        </mc:Choice>
        <mc:Fallback xmlns="">
          <p:sp>
            <p:nvSpPr>
              <p:cNvPr id="11" name="矩形 10">
                <a:extLst>
                  <a:ext uri="{FF2B5EF4-FFF2-40B4-BE49-F238E27FC236}">
                    <a16:creationId xmlns:a16="http://schemas.microsoft.com/office/drawing/2014/main" id="{F6963CF5-4A8C-468A-86C7-366D01B242DD}"/>
                  </a:ext>
                </a:extLst>
              </p:cNvPr>
              <p:cNvSpPr>
                <a:spLocks noRot="1" noChangeAspect="1" noMove="1" noResize="1" noEditPoints="1" noAdjustHandles="1" noChangeArrowheads="1" noChangeShapeType="1" noTextEdit="1"/>
              </p:cNvSpPr>
              <p:nvPr/>
            </p:nvSpPr>
            <p:spPr>
              <a:xfrm>
                <a:off x="1031183" y="5505898"/>
                <a:ext cx="7439025" cy="780342"/>
              </a:xfrm>
              <a:prstGeom prst="rect">
                <a:avLst/>
              </a:prstGeom>
              <a:blipFill>
                <a:blip r:embed="rId9"/>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457444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fade">
                                      <p:cBhvr>
                                        <p:cTn id="10" dur="500"/>
                                        <p:tgtEl>
                                          <p:spTgt spid="1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Effect transition="in" filter="fade">
                                      <p:cBhvr>
                                        <p:cTn id="13" dur="500"/>
                                        <p:tgtEl>
                                          <p:spTgt spid="1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6" end="6"/>
                                            </p:txEl>
                                          </p:spTgt>
                                        </p:tgtEl>
                                        <p:attrNameLst>
                                          <p:attrName>style.visibility</p:attrName>
                                        </p:attrNameLst>
                                      </p:cBhvr>
                                      <p:to>
                                        <p:strVal val="visible"/>
                                      </p:to>
                                    </p:set>
                                    <p:animEffect transition="in" filter="fade">
                                      <p:cBhvr>
                                        <p:cTn id="16" dur="500"/>
                                        <p:tgtEl>
                                          <p:spTgt spid="1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一般情况下的</a:t>
            </a:r>
            <a:r>
              <a:rPr lang="en-US" altLang="zh-CN" dirty="0"/>
              <a:t>EM</a:t>
            </a:r>
            <a:r>
              <a:rPr lang="zh-CN" altLang="en-US" dirty="0"/>
              <a:t>算法</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51</a:t>
            </a:fld>
            <a:endParaRPr lang="zh-CN" altLang="en-US"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0AE0844-45FE-44D2-A7CF-CF1B3EEB4E52}"/>
                  </a:ext>
                </a:extLst>
              </p:cNvPr>
              <p:cNvSpPr/>
              <p:nvPr/>
            </p:nvSpPr>
            <p:spPr>
              <a:xfrm>
                <a:off x="681737" y="1637930"/>
                <a:ext cx="7677071" cy="3782317"/>
              </a:xfrm>
              <a:prstGeom prst="rect">
                <a:avLst/>
              </a:prstGeom>
            </p:spPr>
            <p:txBody>
              <a:bodyPr wrap="square">
                <a:spAutoFit/>
              </a:body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重复直到收敛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{E-step}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对每个</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{M-step}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更新参数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𝜃</m:t>
                      </m:r>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i="0">
                              <a:latin typeface="Cambria Math" panose="02040503050406030204" pitchFamily="18" charset="0"/>
                            </a:rPr>
                            <m:t>arg</m:t>
                          </m:r>
                        </m:fName>
                        <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𝜃</m:t>
                              </m:r>
                            </m:lim>
                          </m:limLow>
                        </m:e>
                      </m:func>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nary>
                            <m:naryPr>
                              <m:chr m:val="∑"/>
                              <m:supHide m:val="on"/>
                              <m:ctrlPr>
                                <a:rPr lang="zh-CN" altLang="zh-CN" i="1">
                                  <a:latin typeface="Cambria Math" panose="02040503050406030204" pitchFamily="18" charset="0"/>
                                </a:rPr>
                              </m:ctrlPr>
                            </m:naryPr>
                            <m:sub>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d>
                                    <m:dPr>
                                      <m:ctrlPr>
                                        <a:rPr lang="zh-CN" altLang="zh-CN" i="1">
                                          <a:latin typeface="Cambria Math" panose="02040503050406030204" pitchFamily="18" charset="0"/>
                                        </a:rPr>
                                      </m:ctrlPr>
                                    </m:dPr>
                                    <m:e>
                                      <m:r>
                                        <a:rPr lang="en-US" altLang="zh-CN" i="1">
                                          <a:latin typeface="Cambria Math" panose="02040503050406030204" pitchFamily="18" charset="0"/>
                                        </a:rPr>
                                        <m:t>𝑖</m:t>
                                      </m:r>
                                    </m:e>
                                  </m:d>
                                </m:sup>
                              </m:sSup>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m:rPr>
                                  <m:sty m:val="p"/>
                                </m:rPr>
                                <a:rPr lang="en-US" altLang="zh-CN" i="0">
                                  <a:latin typeface="Cambria Math" panose="02040503050406030204" pitchFamily="18" charset="0"/>
                                </a:rPr>
                                <m:t>log</m:t>
                              </m:r>
                              <m:f>
                                <m:fPr>
                                  <m:ctrlPr>
                                    <a:rPr lang="zh-CN" altLang="zh-CN" i="1">
                                      <a:latin typeface="Cambria Math" panose="02040503050406030204" pitchFamily="18" charset="0"/>
                                    </a:rPr>
                                  </m:ctrlPr>
                                </m:fPr>
                                <m:num>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den>
                              </m:f>
                            </m:e>
                          </m:nary>
                        </m:e>
                      </m:nary>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 name="矩形 2">
                <a:extLst>
                  <a:ext uri="{FF2B5EF4-FFF2-40B4-BE49-F238E27FC236}">
                    <a16:creationId xmlns:a16="http://schemas.microsoft.com/office/drawing/2014/main" id="{60AE0844-45FE-44D2-A7CF-CF1B3EEB4E52}"/>
                  </a:ext>
                </a:extLst>
              </p:cNvPr>
              <p:cNvSpPr>
                <a:spLocks noRot="1" noChangeAspect="1" noMove="1" noResize="1" noEditPoints="1" noAdjustHandles="1" noChangeArrowheads="1" noChangeShapeType="1" noTextEdit="1"/>
              </p:cNvSpPr>
              <p:nvPr/>
            </p:nvSpPr>
            <p:spPr>
              <a:xfrm>
                <a:off x="681737" y="1637930"/>
                <a:ext cx="7677071" cy="3782317"/>
              </a:xfrm>
              <a:prstGeom prst="rect">
                <a:avLst/>
              </a:prstGeom>
              <a:blipFill>
                <a:blip r:embed="rId5"/>
                <a:stretch>
                  <a:fillRect l="-715"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4984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EM</a:t>
            </a:r>
            <a:r>
              <a:rPr lang="zh-CN" altLang="en-US" dirty="0"/>
              <a:t>的收敛性</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52</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284294"/>
                <a:ext cx="7726766" cy="47005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sSup>
                      <m:sSup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算法两次连续迭代的参数，我们需要证明</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2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𝑙</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+1)</m:t>
                          </m:r>
                        </m:sup>
                      </m:sSup>
                      <m:r>
                        <a:rPr lang="en-US" altLang="zh-CN" i="1">
                          <a:latin typeface="Cambria Math" panose="02040503050406030204" pitchFamily="18" charset="0"/>
                        </a:rPr>
                        <m:t>)</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284294"/>
                <a:ext cx="7726766" cy="4700576"/>
              </a:xfrm>
              <a:prstGeom prst="rect">
                <a:avLst/>
              </a:prstGeom>
              <a:blipFill>
                <a:blip r:embed="rId5"/>
                <a:stretch>
                  <a:fillRect l="-474"/>
                </a:stretch>
              </a:blipFill>
            </p:spPr>
            <p:txBody>
              <a:bodyPr/>
              <a:lstStyle/>
              <a:p>
                <a:r>
                  <a:rPr lang="zh-CN" altLang="en-US">
                    <a:noFill/>
                  </a:rPr>
                  <a:t> </a:t>
                </a:r>
              </a:p>
            </p:txBody>
          </p:sp>
        </mc:Fallback>
      </mc:AlternateContent>
      <p:sp>
        <p:nvSpPr>
          <p:cNvPr id="3" name="圆角矩形 2"/>
          <p:cNvSpPr/>
          <p:nvPr/>
        </p:nvSpPr>
        <p:spPr>
          <a:xfrm>
            <a:off x="1155877" y="3319671"/>
            <a:ext cx="6778487" cy="1408740"/>
          </a:xfrm>
          <a:prstGeom prst="roundRect">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这表明</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算法使得对数似然始终是单调递增的，从而保证</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算法至少会收敛到局部最优解</a:t>
            </a:r>
            <a:endPar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271284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EM</a:t>
            </a:r>
            <a:r>
              <a:rPr lang="zh-CN" altLang="en-US" dirty="0"/>
              <a:t>收敛性证明</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53</a:t>
            </a:fld>
            <a:endParaRPr lang="zh-CN" altLang="en-US" dirty="0"/>
          </a:p>
        </p:txBody>
      </p:sp>
      <mc:AlternateContent xmlns:mc="http://schemas.openxmlformats.org/markup-compatibility/2006">
        <mc:Choice xmlns:a14="http://schemas.microsoft.com/office/drawing/2010/main"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284294"/>
                <a:ext cx="7953661" cy="476408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开始，我们选择隐变量的后验分布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𝑞</m:t>
                          </m:r>
                        </m:e>
                        <m:sub>
                          <m:r>
                            <a:rPr lang="en-US" altLang="zh-CN" sz="1800" i="1">
                              <a:latin typeface="Cambria Math" panose="02040503050406030204" pitchFamily="18" charset="0"/>
                            </a:rPr>
                            <m:t>𝑖</m:t>
                          </m:r>
                        </m:sub>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𝑡</m:t>
                              </m:r>
                            </m:e>
                          </m:d>
                        </m:sup>
                      </m:sSubSup>
                      <m:d>
                        <m:dPr>
                          <m:ctrlPr>
                            <a:rPr lang="en-US" altLang="zh-CN" sz="1800" i="1">
                              <a:latin typeface="Cambria Math" panose="02040503050406030204" pitchFamily="18" charset="0"/>
                            </a:rPr>
                          </m:ctrlPr>
                        </m:dPr>
                        <m:e>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𝑧</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e>
                              </m:d>
                            </m:sup>
                          </m:sSup>
                        </m:e>
                      </m:d>
                      <m:r>
                        <a:rPr lang="en-US" altLang="zh-CN" sz="1800" i="1">
                          <a:latin typeface="Cambria Math" panose="02040503050406030204" pitchFamily="18" charset="0"/>
                        </a:rPr>
                        <m:t>=</m:t>
                      </m:r>
                      <m:r>
                        <a:rPr lang="en-US" altLang="zh-CN" sz="1800" i="1">
                          <a:latin typeface="Cambria Math" panose="02040503050406030204" pitchFamily="18" charset="0"/>
                        </a:rPr>
                        <m:t>𝑝</m:t>
                      </m:r>
                      <m:d>
                        <m:dPr>
                          <m:ctrlPr>
                            <a:rPr lang="en-US" altLang="zh-CN" sz="1800" i="1">
                              <a:latin typeface="Cambria Math" panose="02040503050406030204" pitchFamily="18" charset="0"/>
                            </a:rPr>
                          </m:ctrlPr>
                        </m:dPr>
                        <m:e>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𝑧</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e>
                              </m:d>
                            </m:sup>
                          </m:sSup>
                        </m:e>
                        <m:e>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𝑥</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e>
                              </m:d>
                            </m:sup>
                          </m:sSup>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𝜃</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𝑡</m:t>
                                  </m:r>
                                </m:e>
                              </m:d>
                            </m:sup>
                          </m:sSup>
                        </m:e>
                      </m:d>
                    </m:oMath>
                  </m:oMathPara>
                </a14:m>
                <a:endParaRPr lang="en-US" altLang="zh-CN" dirty="0"/>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这种选择保证了延森不等式取等号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然后参数</a:t>
                </a:r>
                <a14:m>
                  <m:oMath xmlns:m="http://schemas.openxmlformats.org/officeDocument/2006/math">
                    <m:sSup>
                      <m:s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e>
                        </m:d>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通过最大化上述方程的右侧获得</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因此</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284294"/>
                <a:ext cx="7953661" cy="4764081"/>
              </a:xfrm>
              <a:prstGeom prst="rect">
                <a:avLst/>
              </a:prstGeom>
              <a:blipFill>
                <a:blip r:embed="rId3"/>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E406858-FABF-4D5D-929F-528F400459C7}"/>
                  </a:ext>
                </a:extLst>
              </p:cNvPr>
              <p:cNvSpPr/>
              <p:nvPr/>
            </p:nvSpPr>
            <p:spPr>
              <a:xfrm>
                <a:off x="408042" y="3012648"/>
                <a:ext cx="8595879" cy="734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i="1" smtClean="0">
                              <a:latin typeface="Cambria Math" panose="02040503050406030204" pitchFamily="18" charset="0"/>
                            </a:rPr>
                          </m:ctrlPr>
                        </m:eqArrPr>
                        <m:e>
                          <m:r>
                            <a:rPr lang="zh-CN" altLang="en-US" sz="1600">
                              <a:latin typeface="Cambria Math" panose="02040503050406030204" pitchFamily="18" charset="0"/>
                            </a:rPr>
                            <m:t>&amp;</m:t>
                          </m:r>
                          <m:r>
                            <a:rPr lang="zh-CN" altLang="en-US" sz="1600" i="1">
                              <a:latin typeface="Cambria Math" panose="02040503050406030204" pitchFamily="18" charset="0"/>
                            </a:rPr>
                            <m:t>𝑙</m:t>
                          </m:r>
                          <m:d>
                            <m:dPr>
                              <m:ctrlPr>
                                <a:rPr lang="zh-CN" altLang="en-US" sz="1600" i="1">
                                  <a:latin typeface="Cambria Math" panose="02040503050406030204" pitchFamily="18" charset="0"/>
                                </a:rPr>
                              </m:ctrlPr>
                            </m:dPr>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𝜃</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𝑡</m:t>
                                      </m:r>
                                    </m:e>
                                  </m:d>
                                </m:sup>
                              </m:sSup>
                            </m:e>
                          </m:d>
                          <m:r>
                            <a:rPr lang="zh-CN" altLang="en-US" sz="1600" i="0">
                              <a:latin typeface="Cambria Math" panose="02040503050406030204" pitchFamily="18" charset="0"/>
                            </a:rPr>
                            <m:t>=</m:t>
                          </m:r>
                          <m:nary>
                            <m:naryPr>
                              <m:chr m:val="∑"/>
                              <m:limLoc m:val="subSup"/>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𝑁</m:t>
                              </m:r>
                            </m:sup>
                            <m:e>
                              <m:r>
                                <m:rPr>
                                  <m:sty m:val="p"/>
                                </m:rPr>
                                <a:rPr lang="zh-CN" altLang="en-US" sz="1600" i="0">
                                  <a:latin typeface="Cambria Math" panose="02040503050406030204" pitchFamily="18" charset="0"/>
                                </a:rPr>
                                <m:t>log</m:t>
                              </m:r>
                              <m:nary>
                                <m:naryPr>
                                  <m:chr m:val="∑"/>
                                  <m:limLoc m:val="subSup"/>
                                  <m:supHide m:val="on"/>
                                  <m:ctrlPr>
                                    <a:rPr lang="zh-CN" altLang="en-US" sz="1600" i="1">
                                      <a:latin typeface="Cambria Math" panose="02040503050406030204" pitchFamily="18" charset="0"/>
                                    </a:rPr>
                                  </m:ctrlPr>
                                </m:naryPr>
                                <m:sub>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𝑧</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sub>
                                <m:sup/>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𝑞</m:t>
                                      </m:r>
                                    </m:e>
                                    <m:sub>
                                      <m:r>
                                        <a:rPr lang="zh-CN" altLang="en-US" sz="1600" i="1">
                                          <a:latin typeface="Cambria Math" panose="02040503050406030204" pitchFamily="18" charset="0"/>
                                        </a:rPr>
                                        <m:t>𝑖</m:t>
                                      </m:r>
                                    </m:sub>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𝑡</m:t>
                                          </m:r>
                                        </m:e>
                                      </m:d>
                                    </m:sup>
                                  </m:sSub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𝑧</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r>
                                    <a:rPr lang="zh-CN" altLang="en-US" sz="1600" i="0">
                                      <a:latin typeface="Cambria Math" panose="02040503050406030204" pitchFamily="18" charset="0"/>
                                    </a:rPr>
                                    <m:t>)</m:t>
                                  </m:r>
                                  <m:f>
                                    <m:fPr>
                                      <m:ctrlPr>
                                        <a:rPr lang="zh-CN" altLang="en-US" sz="1600" i="1" smtClean="0">
                                          <a:latin typeface="Cambria Math" panose="02040503050406030204" pitchFamily="18" charset="0"/>
                                        </a:rPr>
                                      </m:ctrlPr>
                                    </m:fPr>
                                    <m:num>
                                      <m:r>
                                        <a:rPr lang="zh-CN" altLang="en-US" sz="1600" i="1">
                                          <a:latin typeface="Cambria Math" panose="02040503050406030204" pitchFamily="18" charset="0"/>
                                        </a:rPr>
                                        <m:t>𝑝</m:t>
                                      </m:r>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𝑧</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𝜃</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𝑡</m:t>
                                              </m:r>
                                            </m:e>
                                          </m:d>
                                        </m:sup>
                                      </m:sSup>
                                      <m:r>
                                        <a:rPr lang="en-US" altLang="zh-CN" sz="1600" b="0" i="1" smtClean="0">
                                          <a:latin typeface="Cambria Math" panose="02040503050406030204" pitchFamily="18" charset="0"/>
                                        </a:rPr>
                                        <m:t>)</m:t>
                                      </m:r>
                                    </m:num>
                                    <m:den>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𝑞</m:t>
                                          </m:r>
                                        </m:e>
                                        <m:sub>
                                          <m:r>
                                            <a:rPr lang="zh-CN" altLang="en-US" sz="1600" i="1">
                                              <a:latin typeface="Cambria Math" panose="02040503050406030204" pitchFamily="18" charset="0"/>
                                            </a:rPr>
                                            <m:t>𝑖</m:t>
                                          </m:r>
                                        </m:sub>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𝑡</m:t>
                                              </m:r>
                                            </m:e>
                                          </m:d>
                                        </m:sup>
                                      </m:sSubSup>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𝑧</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r>
                                        <a:rPr lang="en-US" altLang="zh-CN" sz="1600" b="0" i="1" smtClean="0">
                                          <a:latin typeface="Cambria Math" panose="02040503050406030204" pitchFamily="18" charset="0"/>
                                        </a:rPr>
                                        <m:t>)</m:t>
                                      </m:r>
                                    </m:den>
                                  </m:f>
                                </m:e>
                              </m:nary>
                            </m:e>
                          </m:nary>
                          <m:r>
                            <a:rPr lang="zh-CN" altLang="en-US" sz="1600" i="0">
                              <a:latin typeface="Cambria Math" panose="02040503050406030204" pitchFamily="18" charset="0"/>
                            </a:rPr>
                            <m:t>=</m:t>
                          </m:r>
                          <m:nary>
                            <m:naryPr>
                              <m:chr m:val="∑"/>
                              <m:limLoc m:val="subSup"/>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𝑁</m:t>
                              </m:r>
                            </m:sup>
                            <m:e>
                              <m:nary>
                                <m:naryPr>
                                  <m:chr m:val="∑"/>
                                  <m:limLoc m:val="subSup"/>
                                  <m:supHide m:val="on"/>
                                  <m:ctrlPr>
                                    <a:rPr lang="zh-CN" altLang="en-US" sz="1600" i="1">
                                      <a:latin typeface="Cambria Math" panose="02040503050406030204" pitchFamily="18" charset="0"/>
                                    </a:rPr>
                                  </m:ctrlPr>
                                </m:naryPr>
                                <m:sub>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𝑧</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sub>
                                <m:sup/>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a:rPr lang="zh-CN" altLang="en-US" sz="1600" i="1">
                                          <a:latin typeface="Cambria Math" panose="02040503050406030204" pitchFamily="18" charset="0"/>
                                        </a:rPr>
                                        <m:t>𝑖</m:t>
                                      </m:r>
                                    </m:sub>
                                  </m:sSub>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𝑧</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r>
                                    <a:rPr lang="zh-CN" altLang="en-US" sz="1600" i="0">
                                      <a:latin typeface="Cambria Math" panose="02040503050406030204" pitchFamily="18" charset="0"/>
                                    </a:rPr>
                                    <m:t>)</m:t>
                                  </m:r>
                                  <m:r>
                                    <m:rPr>
                                      <m:sty m:val="p"/>
                                    </m:rPr>
                                    <a:rPr lang="zh-CN" altLang="en-US" sz="1600">
                                      <a:latin typeface="Cambria Math" panose="02040503050406030204" pitchFamily="18" charset="0"/>
                                    </a:rPr>
                                    <m:t>log</m:t>
                                  </m:r>
                                  <m:f>
                                    <m:fPr>
                                      <m:ctrlPr>
                                        <a:rPr lang="zh-CN" altLang="en-US" sz="1600" i="1">
                                          <a:latin typeface="Cambria Math" panose="02040503050406030204" pitchFamily="18" charset="0"/>
                                        </a:rPr>
                                      </m:ctrlPr>
                                    </m:fPr>
                                    <m:num>
                                      <m:r>
                                        <a:rPr lang="zh-CN" altLang="en-US" sz="1600" i="1">
                                          <a:latin typeface="Cambria Math" panose="02040503050406030204" pitchFamily="18" charset="0"/>
                                        </a:rPr>
                                        <m:t>𝑝</m:t>
                                      </m:r>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𝑧</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𝜃</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𝑡</m:t>
                                              </m:r>
                                            </m:e>
                                          </m:d>
                                        </m:sup>
                                      </m:sSup>
                                      <m:r>
                                        <a:rPr lang="en-US" altLang="zh-CN" sz="1600" i="1">
                                          <a:latin typeface="Cambria Math" panose="02040503050406030204" pitchFamily="18" charset="0"/>
                                        </a:rPr>
                                        <m:t>)</m:t>
                                      </m:r>
                                    </m:num>
                                    <m:den>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𝑞</m:t>
                                          </m:r>
                                        </m:e>
                                        <m:sub>
                                          <m:r>
                                            <a:rPr lang="zh-CN" altLang="en-US" sz="1600" i="1">
                                              <a:latin typeface="Cambria Math" panose="02040503050406030204" pitchFamily="18" charset="0"/>
                                            </a:rPr>
                                            <m:t>𝑖</m:t>
                                          </m:r>
                                        </m:sub>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𝑡</m:t>
                                              </m:r>
                                            </m:e>
                                          </m:d>
                                        </m:sup>
                                      </m:sSubSup>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𝑧</m:t>
                                          </m:r>
                                        </m:e>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p>
                                      <m:r>
                                        <a:rPr lang="en-US" altLang="zh-CN" sz="1600" b="0" i="1" smtClean="0">
                                          <a:latin typeface="Cambria Math" panose="02040503050406030204" pitchFamily="18" charset="0"/>
                                        </a:rPr>
                                        <m:t>)</m:t>
                                      </m:r>
                                    </m:den>
                                  </m:f>
                                </m:e>
                              </m:nary>
                            </m:e>
                          </m:nary>
                        </m:e>
                      </m:eqArr>
                    </m:oMath>
                  </m:oMathPara>
                </a14:m>
                <a:endPar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矩形 5">
                <a:extLst>
                  <a:ext uri="{FF2B5EF4-FFF2-40B4-BE49-F238E27FC236}">
                    <a16:creationId xmlns:a16="http://schemas.microsoft.com/office/drawing/2014/main" id="{EE406858-FABF-4D5D-929F-528F400459C7}"/>
                  </a:ext>
                </a:extLst>
              </p:cNvPr>
              <p:cNvSpPr>
                <a:spLocks noRot="1" noChangeAspect="1" noMove="1" noResize="1" noEditPoints="1" noAdjustHandles="1" noChangeArrowheads="1" noChangeShapeType="1" noTextEdit="1"/>
              </p:cNvSpPr>
              <p:nvPr/>
            </p:nvSpPr>
            <p:spPr>
              <a:xfrm>
                <a:off x="408042" y="3012648"/>
                <a:ext cx="8595879" cy="734560"/>
              </a:xfrm>
              <a:prstGeom prst="rect">
                <a:avLst/>
              </a:prstGeom>
              <a:blipFill>
                <a:blip r:embed="rId6"/>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EF7EFAD4-D4AD-4A7B-A052-E1070F1254A4}"/>
              </a:ext>
            </a:extLst>
          </p:cNvPr>
          <p:cNvSpPr txBox="1"/>
          <p:nvPr/>
        </p:nvSpPr>
        <p:spPr>
          <a:xfrm>
            <a:off x="7781749" y="4696040"/>
            <a:ext cx="774571" cy="369332"/>
          </a:xfrm>
          <a:prstGeom prst="rect">
            <a:avLst/>
          </a:prstGeom>
          <a:noFill/>
        </p:spPr>
        <p:txBody>
          <a:bodyPr wrap="none" rtlCol="0">
            <a:spAutoFit/>
          </a:bodyPr>
          <a:lstStyle/>
          <a:p>
            <a:r>
              <a:rPr 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dirty="0" err="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下界</a:t>
            </a:r>
            <a:r>
              <a:rPr 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10" name="文本框 9">
            <a:extLst>
              <a:ext uri="{FF2B5EF4-FFF2-40B4-BE49-F238E27FC236}">
                <a16:creationId xmlns:a16="http://schemas.microsoft.com/office/drawing/2014/main" id="{6087BA44-99A3-46D6-A03B-F8196394DB9C}"/>
              </a:ext>
            </a:extLst>
          </p:cNvPr>
          <p:cNvSpPr txBox="1"/>
          <p:nvPr/>
        </p:nvSpPr>
        <p:spPr>
          <a:xfrm>
            <a:off x="7554123" y="5468252"/>
            <a:ext cx="1229824" cy="369332"/>
          </a:xfrm>
          <a:prstGeom prst="rect">
            <a:avLst/>
          </a:prstGeom>
          <a:noFill/>
        </p:spPr>
        <p:txBody>
          <a:bodyPr wrap="none" rtlCol="0">
            <a:spAutoFit/>
          </a:bodyPr>
          <a:lstStyle/>
          <a:p>
            <a:r>
              <a:rPr 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[参数优化]</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7BEC038-E698-424D-A0FF-0576C6658C39}"/>
                  </a:ext>
                </a:extLst>
              </p:cNvPr>
              <p:cNvSpPr/>
              <p:nvPr/>
            </p:nvSpPr>
            <p:spPr>
              <a:xfrm>
                <a:off x="1730677" y="4412634"/>
                <a:ext cx="5684056" cy="19153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i="1">
                              <a:latin typeface="Cambria Math" panose="02040503050406030204" pitchFamily="18" charset="0"/>
                            </a:rPr>
                            <m:t>𝑙</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𝜃</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+1</m:t>
                                      </m:r>
                                    </m:e>
                                  </m:d>
                                </m:sup>
                              </m:sSup>
                            </m:e>
                          </m:d>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nary>
                                <m:naryPr>
                                  <m:chr m:val="∑"/>
                                  <m:limLoc m:val="subSup"/>
                                  <m:supHide m:val="on"/>
                                  <m:ctrlPr>
                                    <a:rPr lang="zh-CN" altLang="en-US"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𝑞</m:t>
                                      </m:r>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b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m:rPr>
                                      <m:sty m:val="p"/>
                                    </m:rPr>
                                    <a:rPr lang="zh-CN" altLang="en-US">
                                      <a:latin typeface="Cambria Math" panose="02040503050406030204" pitchFamily="18" charset="0"/>
                                    </a:rPr>
                                    <m:t>log</m:t>
                                  </m:r>
                                  <m:f>
                                    <m:fPr>
                                      <m:ctrlPr>
                                        <a:rPr lang="zh-CN" altLang="en-US" i="1">
                                          <a:latin typeface="Cambria Math" panose="02040503050406030204" pitchFamily="18" charset="0"/>
                                        </a:rPr>
                                      </m:ctrlPr>
                                    </m:fPr>
                                    <m:num>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𝜃</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a:latin typeface="Cambria Math" panose="02040503050406030204" pitchFamily="18" charset="0"/>
                                                </a:rPr>
                                                <m:t>+1</m:t>
                                              </m:r>
                                            </m:e>
                                          </m:d>
                                        </m:sup>
                                      </m:sSup>
                                      <m:r>
                                        <a:rPr lang="en-US" altLang="zh-CN" b="0" i="1" smtClean="0">
                                          <a:latin typeface="Cambria Math" panose="02040503050406030204" pitchFamily="18" charset="0"/>
                                        </a:rPr>
                                        <m:t>)</m:t>
                                      </m:r>
                                    </m:num>
                                    <m:den>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𝑞</m:t>
                                          </m:r>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b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b="0" i="1" smtClean="0">
                                          <a:latin typeface="Cambria Math" panose="02040503050406030204" pitchFamily="18" charset="0"/>
                                        </a:rPr>
                                        <m:t>)</m:t>
                                      </m:r>
                                    </m:den>
                                  </m:f>
                                </m:e>
                              </m:nary>
                            </m:e>
                          </m:nary>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nary>
                                <m:naryPr>
                                  <m:chr m:val="∑"/>
                                  <m:limLoc m:val="subSup"/>
                                  <m:supHide m:val="on"/>
                                  <m:ctrlPr>
                                    <a:rPr lang="zh-CN" altLang="en-US"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𝑞</m:t>
                                      </m:r>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b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m:rPr>
                                      <m:sty m:val="p"/>
                                    </m:rPr>
                                    <a:rPr lang="zh-CN" altLang="en-US">
                                      <a:latin typeface="Cambria Math" panose="02040503050406030204" pitchFamily="18" charset="0"/>
                                    </a:rPr>
                                    <m:t>log</m:t>
                                  </m:r>
                                  <m:f>
                                    <m:fPr>
                                      <m:ctrlPr>
                                        <a:rPr lang="zh-CN" altLang="en-US" i="1">
                                          <a:latin typeface="Cambria Math" panose="02040503050406030204" pitchFamily="18" charset="0"/>
                                        </a:rPr>
                                      </m:ctrlPr>
                                    </m:fPr>
                                    <m:num>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𝜃</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r>
                                        <a:rPr lang="en-US" altLang="zh-CN" i="1">
                                          <a:latin typeface="Cambria Math" panose="02040503050406030204" pitchFamily="18" charset="0"/>
                                        </a:rPr>
                                        <m:t>)</m:t>
                                      </m:r>
                                    </m:num>
                                    <m:den>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𝑞</m:t>
                                          </m:r>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b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i="1">
                                          <a:latin typeface="Cambria Math" panose="02040503050406030204" pitchFamily="18" charset="0"/>
                                        </a:rPr>
                                        <m:t>)</m:t>
                                      </m:r>
                                    </m:den>
                                  </m:f>
                                </m:e>
                              </m:nary>
                            </m:e>
                          </m:nary>
                        </m:e>
                        <m:e>
                          <m:r>
                            <a:rPr lang="zh-CN" altLang="en-US" i="0">
                              <a:latin typeface="Cambria Math" panose="02040503050406030204" pitchFamily="18" charset="0"/>
                            </a:rPr>
                            <m:t>&amp;=</m:t>
                          </m:r>
                          <m:r>
                            <a:rPr lang="zh-CN" altLang="en-US" i="1">
                              <a:latin typeface="Cambria Math" panose="02040503050406030204" pitchFamily="18" charset="0"/>
                            </a:rPr>
                            <m:t>𝑙</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𝜃</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p>
                            </m:e>
                          </m:d>
                        </m:e>
                      </m:eqArr>
                    </m:oMath>
                  </m:oMathPara>
                </a14:m>
                <a:endParaRPr lang="zh-CN" altLang="en-US" dirty="0"/>
              </a:p>
            </p:txBody>
          </p:sp>
        </mc:Choice>
        <mc:Fallback xmlns="">
          <p:sp>
            <p:nvSpPr>
              <p:cNvPr id="8" name="矩形 7">
                <a:extLst>
                  <a:ext uri="{FF2B5EF4-FFF2-40B4-BE49-F238E27FC236}">
                    <a16:creationId xmlns:a16="http://schemas.microsoft.com/office/drawing/2014/main" id="{27BEC038-E698-424D-A0FF-0576C6658C39}"/>
                  </a:ext>
                </a:extLst>
              </p:cNvPr>
              <p:cNvSpPr>
                <a:spLocks noRot="1" noChangeAspect="1" noMove="1" noResize="1" noEditPoints="1" noAdjustHandles="1" noChangeArrowheads="1" noChangeShapeType="1" noTextEdit="1"/>
              </p:cNvSpPr>
              <p:nvPr/>
            </p:nvSpPr>
            <p:spPr>
              <a:xfrm>
                <a:off x="1730677" y="4412634"/>
                <a:ext cx="5684056" cy="191533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626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EM</a:t>
            </a:r>
            <a:r>
              <a:rPr lang="zh-CN" altLang="en-US" dirty="0"/>
              <a:t>收敛性备注</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54</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1284294"/>
                <a:ext cx="7953661" cy="476408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如果我们定义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那么</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eqArr>
                        <m:eqArrPr>
                          <m:ctrlPr>
                            <a:rPr lang="zh-CN" altLang="zh-CN" i="1">
                              <a:latin typeface="Cambria Math" panose="02040503050406030204" pitchFamily="18" charset="0"/>
                            </a:rPr>
                          </m:ctrlPr>
                        </m:eqArr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eqArr>
                    </m:oMath>
                  </m:oMathPara>
                </a14:m>
                <a:endParaRPr lang="en-US" altLang="zh-CN" dirty="0"/>
              </a:p>
              <a:p>
                <a:pPr>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算法在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𝐽</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上坐标上升（</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coordinate ascent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步骤：调整</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𝑞</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来最大化</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𝐽</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的值（寻找后验分布）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步骤：调整</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𝜃</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最大化</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𝐽</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的值（直接优化）</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1284294"/>
                <a:ext cx="7953661" cy="4764081"/>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4C9B192-2D25-47A7-970A-434B3B37902B}"/>
                  </a:ext>
                </a:extLst>
              </p:cNvPr>
              <p:cNvSpPr/>
              <p:nvPr/>
            </p:nvSpPr>
            <p:spPr>
              <a:xfrm>
                <a:off x="2131043" y="1920964"/>
                <a:ext cx="4831964" cy="728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r>
                            <a:rPr lang="zh-CN" altLang="en-US" i="1">
                              <a:latin typeface="Cambria Math" panose="02040503050406030204" pitchFamily="18" charset="0"/>
                            </a:rPr>
                            <m:t>𝐽</m:t>
                          </m:r>
                          <m:d>
                            <m:dPr>
                              <m:ctrlPr>
                                <a:rPr lang="zh-CN" altLang="en-US" i="1">
                                  <a:latin typeface="Cambria Math" panose="02040503050406030204" pitchFamily="18" charset="0"/>
                                </a:rPr>
                              </m:ctrlPr>
                            </m:dPr>
                            <m:e>
                              <m:r>
                                <a:rPr lang="zh-CN" altLang="en-US" i="1">
                                  <a:latin typeface="Cambria Math" panose="02040503050406030204" pitchFamily="18" charset="0"/>
                                </a:rPr>
                                <m:t>𝑞</m:t>
                              </m:r>
                              <m:r>
                                <a:rPr lang="zh-CN" altLang="en-US" i="0">
                                  <a:latin typeface="Cambria Math" panose="02040503050406030204" pitchFamily="18" charset="0"/>
                                </a:rPr>
                                <m:t>,</m:t>
                              </m:r>
                              <m:r>
                                <a:rPr lang="zh-CN" altLang="en-US" i="1">
                                  <a:latin typeface="Cambria Math" panose="02040503050406030204" pitchFamily="18" charset="0"/>
                                </a:rPr>
                                <m:t>𝜃</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nary>
                                <m:naryPr>
                                  <m:chr m:val="∑"/>
                                  <m:limLoc m:val="subSup"/>
                                  <m:supHide m:val="on"/>
                                  <m:ctrlPr>
                                    <a:rPr lang="zh-CN" altLang="en-US"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m:rPr>
                                      <m:sty m:val="p"/>
                                    </m:rPr>
                                    <a:rPr lang="zh-CN" altLang="en-US" i="0">
                                      <a:latin typeface="Cambria Math" panose="02040503050406030204" pitchFamily="18" charset="0"/>
                                    </a:rPr>
                                    <m:t>log</m:t>
                                  </m:r>
                                  <m:f>
                                    <m:fPr>
                                      <m:ctrlPr>
                                        <a:rPr lang="zh-CN" altLang="en-US" i="1">
                                          <a:latin typeface="Cambria Math" panose="02040503050406030204" pitchFamily="18" charset="0"/>
                                        </a:rPr>
                                      </m:ctrlPr>
                                    </m:fPr>
                                    <m:num>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𝑖</m:t>
                                          </m:r>
                                        </m:sub>
                                      </m:sSub>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b="0" i="1" smtClean="0">
                                          <a:latin typeface="Cambria Math" panose="02040503050406030204" pitchFamily="18" charset="0"/>
                                        </a:rPr>
                                        <m:t>)</m:t>
                                      </m:r>
                                    </m:den>
                                  </m:f>
                                </m:e>
                              </m:nary>
                            </m:e>
                          </m:nary>
                        </m:e>
                      </m:eqArr>
                    </m:oMath>
                  </m:oMathPara>
                </a14:m>
                <a:endParaRPr lang="zh-CN" altLang="en-US" dirty="0"/>
              </a:p>
            </p:txBody>
          </p:sp>
        </mc:Choice>
        <mc:Fallback xmlns="">
          <p:sp>
            <p:nvSpPr>
              <p:cNvPr id="3" name="矩形 2">
                <a:extLst>
                  <a:ext uri="{FF2B5EF4-FFF2-40B4-BE49-F238E27FC236}">
                    <a16:creationId xmlns:a16="http://schemas.microsoft.com/office/drawing/2014/main" id="{D4C9B192-2D25-47A7-970A-434B3B37902B}"/>
                  </a:ext>
                </a:extLst>
              </p:cNvPr>
              <p:cNvSpPr>
                <a:spLocks noRot="1" noChangeAspect="1" noMove="1" noResize="1" noEditPoints="1" noAdjustHandles="1" noChangeArrowheads="1" noChangeShapeType="1" noTextEdit="1"/>
              </p:cNvSpPr>
              <p:nvPr/>
            </p:nvSpPr>
            <p:spPr>
              <a:xfrm>
                <a:off x="2131043" y="1920964"/>
                <a:ext cx="4831964" cy="72853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7894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EM</a:t>
            </a:r>
            <a:r>
              <a:rPr lang="zh-CN" altLang="en-US" dirty="0"/>
              <a:t>收敛性备注</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55</a:t>
            </a:fld>
            <a:endParaRPr lang="zh-CN" altLang="en-US" dirty="0"/>
          </a:p>
        </p:txBody>
      </p:sp>
      <p:pic>
        <p:nvPicPr>
          <p:cNvPr id="6" name="图片 5">
            <a:extLst>
              <a:ext uri="{FF2B5EF4-FFF2-40B4-BE49-F238E27FC236}">
                <a16:creationId xmlns:a16="http://schemas.microsoft.com/office/drawing/2014/main" id="{763A6EE5-4232-46E0-87C4-C2190CAA259F}"/>
              </a:ext>
            </a:extLst>
          </p:cNvPr>
          <p:cNvPicPr>
            <a:picLocks noChangeAspect="1"/>
          </p:cNvPicPr>
          <p:nvPr/>
        </p:nvPicPr>
        <p:blipFill>
          <a:blip r:embed="rId3"/>
          <a:stretch>
            <a:fillRect/>
          </a:stretch>
        </p:blipFill>
        <p:spPr>
          <a:xfrm>
            <a:off x="3282517" y="1178550"/>
            <a:ext cx="4954975" cy="4058920"/>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98D3574-1835-4D41-8C3C-AAC544B8B894}"/>
                  </a:ext>
                </a:extLst>
              </p:cNvPr>
              <p:cNvSpPr/>
              <p:nvPr/>
            </p:nvSpPr>
            <p:spPr>
              <a:xfrm>
                <a:off x="117015" y="3208010"/>
                <a:ext cx="3023520" cy="4419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bSup>
                      <m:d>
                        <m:dPr>
                          <m:ctrlPr>
                            <a:rPr lang="en-US"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e>
                      </m:d>
                    </m:oMath>
                  </m:oMathPara>
                </a14:m>
                <a:endParaRPr lang="zh-CN" altLang="en-US" dirty="0"/>
              </a:p>
            </p:txBody>
          </p:sp>
        </mc:Choice>
        <mc:Fallback xmlns="">
          <p:sp>
            <p:nvSpPr>
              <p:cNvPr id="5" name="矩形 4">
                <a:extLst>
                  <a:ext uri="{FF2B5EF4-FFF2-40B4-BE49-F238E27FC236}">
                    <a16:creationId xmlns:a16="http://schemas.microsoft.com/office/drawing/2014/main" id="{298D3574-1835-4D41-8C3C-AAC544B8B894}"/>
                  </a:ext>
                </a:extLst>
              </p:cNvPr>
              <p:cNvSpPr>
                <a:spLocks noRot="1" noChangeAspect="1" noMove="1" noResize="1" noEditPoints="1" noAdjustHandles="1" noChangeArrowheads="1" noChangeShapeType="1" noTextEdit="1"/>
              </p:cNvSpPr>
              <p:nvPr/>
            </p:nvSpPr>
            <p:spPr>
              <a:xfrm>
                <a:off x="117015" y="3208010"/>
                <a:ext cx="3023520" cy="441980"/>
              </a:xfrm>
              <a:prstGeom prst="rect">
                <a:avLst/>
              </a:prstGeom>
              <a:blipFill>
                <a:blip r:embed="rId6"/>
                <a:stretch>
                  <a:fillRect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BC8F6FF-9643-4458-90C3-D92631673D78}"/>
                  </a:ext>
                </a:extLst>
              </p:cNvPr>
              <p:cNvSpPr/>
              <p:nvPr/>
            </p:nvSpPr>
            <p:spPr>
              <a:xfrm>
                <a:off x="2498508" y="5387320"/>
                <a:ext cx="6522992" cy="8050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𝜃</m:t>
                          </m:r>
                        </m:e>
                        <m:sup>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+1</m:t>
                              </m:r>
                            </m:e>
                          </m:d>
                        </m:sup>
                      </m:sSup>
                      <m:r>
                        <a:rPr lang="zh-CN" altLang="en-US" i="0">
                          <a:latin typeface="Cambria Math" panose="02040503050406030204" pitchFamily="18" charset="0"/>
                        </a:rPr>
                        <m:t>=</m:t>
                      </m:r>
                      <m:r>
                        <m:rPr>
                          <m:sty m:val="p"/>
                        </m:rPr>
                        <a:rPr lang="zh-CN" altLang="en-US" i="0">
                          <a:latin typeface="Cambria Math" panose="02040503050406030204" pitchFamily="18" charset="0"/>
                        </a:rPr>
                        <m:t>arg</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𝜃</m:t>
                          </m:r>
                        </m:lim>
                      </m:limLow>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nary>
                            <m:naryPr>
                              <m:chr m:val="∑"/>
                              <m:limLoc m:val="subSup"/>
                              <m:supHide m:val="on"/>
                              <m:ctrlPr>
                                <a:rPr lang="zh-CN" altLang="en-US" i="1">
                                  <a:latin typeface="Cambria Math" panose="02040503050406030204" pitchFamily="18" charset="0"/>
                                </a:rPr>
                              </m:ctrlPr>
                            </m:naryPr>
                            <m: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sub>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𝑞</m:t>
                                  </m:r>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b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r>
                                <m:rPr>
                                  <m:sty m:val="p"/>
                                </m:rPr>
                                <a:rPr lang="zh-CN" altLang="en-US" i="0">
                                  <a:latin typeface="Cambria Math" panose="02040503050406030204" pitchFamily="18" charset="0"/>
                                </a:rPr>
                                <m:t>log</m:t>
                              </m:r>
                              <m:f>
                                <m:fPr>
                                  <m:ctrlPr>
                                    <a:rPr lang="zh-CN" altLang="en-US" i="1">
                                      <a:latin typeface="Cambria Math" panose="02040503050406030204" pitchFamily="18" charset="0"/>
                                    </a:rPr>
                                  </m:ctrlPr>
                                </m:fPr>
                                <m:num>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num>
                                <m:den>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𝑞</m:t>
                                      </m:r>
                                    </m:e>
                                    <m:sub>
                                      <m:r>
                                        <a:rPr lang="zh-CN" altLang="en-US" i="1">
                                          <a:latin typeface="Cambria Math" panose="02040503050406030204" pitchFamily="18" charset="0"/>
                                        </a:rPr>
                                        <m:t>𝑖</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sup>
                                  </m:sSub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b="0" i="1" smtClean="0">
                                      <a:latin typeface="Cambria Math" panose="02040503050406030204" pitchFamily="18" charset="0"/>
                                    </a:rPr>
                                    <m:t>)</m:t>
                                  </m:r>
                                </m:den>
                              </m:f>
                            </m:e>
                          </m:nary>
                        </m:e>
                      </m:nary>
                    </m:oMath>
                  </m:oMathPara>
                </a14:m>
                <a:endParaRPr lang="zh-CN" altLang="en-US" dirty="0"/>
              </a:p>
            </p:txBody>
          </p:sp>
        </mc:Choice>
        <mc:Fallback xmlns="">
          <p:sp>
            <p:nvSpPr>
              <p:cNvPr id="7" name="矩形 6">
                <a:extLst>
                  <a:ext uri="{FF2B5EF4-FFF2-40B4-BE49-F238E27FC236}">
                    <a16:creationId xmlns:a16="http://schemas.microsoft.com/office/drawing/2014/main" id="{2BC8F6FF-9643-4458-90C3-D92631673D78}"/>
                  </a:ext>
                </a:extLst>
              </p:cNvPr>
              <p:cNvSpPr>
                <a:spLocks noRot="1" noChangeAspect="1" noMove="1" noResize="1" noEditPoints="1" noAdjustHandles="1" noChangeArrowheads="1" noChangeShapeType="1" noTextEdit="1"/>
              </p:cNvSpPr>
              <p:nvPr/>
            </p:nvSpPr>
            <p:spPr>
              <a:xfrm>
                <a:off x="2498508" y="5387320"/>
                <a:ext cx="6522992" cy="805092"/>
              </a:xfrm>
              <a:prstGeom prst="rect">
                <a:avLst/>
              </a:prstGeom>
              <a:blipFill>
                <a:blip r:embed="rId7"/>
                <a:stretch>
                  <a:fillRect/>
                </a:stretch>
              </a:blipFill>
            </p:spPr>
            <p:txBody>
              <a:bodyPr/>
              <a:lstStyle/>
              <a:p>
                <a:r>
                  <a:rPr lang="zh-CN" altLang="en-US">
                    <a:noFill/>
                  </a:rPr>
                  <a:t> </a:t>
                </a:r>
              </a:p>
            </p:txBody>
          </p:sp>
        </mc:Fallback>
      </mc:AlternateContent>
      <p:sp>
        <p:nvSpPr>
          <p:cNvPr id="9" name="页脚占位符 1">
            <a:extLst>
              <a:ext uri="{FF2B5EF4-FFF2-40B4-BE49-F238E27FC236}">
                <a16:creationId xmlns:a16="http://schemas.microsoft.com/office/drawing/2014/main" id="{F19897C3-6C80-4844-B34A-1E5BF844541E}"/>
              </a:ext>
            </a:extLst>
          </p:cNvPr>
          <p:cNvSpPr>
            <a:spLocks noGrp="1"/>
          </p:cNvSpPr>
          <p:nvPr>
            <p:ph type="ftr" sz="quarter" idx="11"/>
          </p:nvPr>
        </p:nvSpPr>
        <p:spPr>
          <a:xfrm>
            <a:off x="502443" y="6240464"/>
            <a:ext cx="3105151" cy="206381"/>
          </a:xfrm>
        </p:spPr>
        <p:txBody>
          <a:bodyPr/>
          <a:lstStyle/>
          <a:p>
            <a:r>
              <a:rPr lang="en-GB" altLang="zh-CN" dirty="0"/>
              <a:t>Figure credit: Maneesh </a:t>
            </a:r>
            <a:r>
              <a:rPr lang="en-GB" altLang="zh-CN" dirty="0" err="1"/>
              <a:t>Sahani</a:t>
            </a:r>
            <a:endParaRPr lang="en-US" altLang="zh-CN" dirty="0"/>
          </a:p>
        </p:txBody>
      </p:sp>
      <p:sp>
        <p:nvSpPr>
          <p:cNvPr id="3" name="文本框 2">
            <a:extLst>
              <a:ext uri="{FF2B5EF4-FFF2-40B4-BE49-F238E27FC236}">
                <a16:creationId xmlns:a16="http://schemas.microsoft.com/office/drawing/2014/main" id="{160E99F4-A07A-4A01-BD21-DD4C6630A886}"/>
              </a:ext>
            </a:extLst>
          </p:cNvPr>
          <p:cNvSpPr txBox="1"/>
          <p:nvPr/>
        </p:nvSpPr>
        <p:spPr>
          <a:xfrm>
            <a:off x="802433" y="2631233"/>
            <a:ext cx="889987" cy="369332"/>
          </a:xfrm>
          <a:prstGeom prst="rect">
            <a:avLst/>
          </a:prstGeom>
          <a:noFill/>
        </p:spPr>
        <p:txBody>
          <a:bodyPr wrap="none" rtlCol="0">
            <a:spAutoFit/>
          </a:bodyPr>
          <a:lstStyle/>
          <a:p>
            <a:r>
              <a:rPr lang="en-US" altLang="zh-CN" dirty="0"/>
              <a:t>E-Step</a:t>
            </a:r>
            <a:endParaRPr lang="zh-CN" altLang="en-US" dirty="0"/>
          </a:p>
        </p:txBody>
      </p:sp>
      <p:sp>
        <p:nvSpPr>
          <p:cNvPr id="10" name="文本框 9">
            <a:extLst>
              <a:ext uri="{FF2B5EF4-FFF2-40B4-BE49-F238E27FC236}">
                <a16:creationId xmlns:a16="http://schemas.microsoft.com/office/drawing/2014/main" id="{0EFDC11E-2FEE-485C-A93C-887B6760EBB7}"/>
              </a:ext>
            </a:extLst>
          </p:cNvPr>
          <p:cNvSpPr txBox="1"/>
          <p:nvPr/>
        </p:nvSpPr>
        <p:spPr>
          <a:xfrm>
            <a:off x="5417976" y="6193951"/>
            <a:ext cx="928459" cy="369332"/>
          </a:xfrm>
          <a:prstGeom prst="rect">
            <a:avLst/>
          </a:prstGeom>
          <a:noFill/>
        </p:spPr>
        <p:txBody>
          <a:bodyPr wrap="none" rtlCol="0">
            <a:spAutoFit/>
          </a:bodyPr>
          <a:lstStyle/>
          <a:p>
            <a:r>
              <a:rPr lang="en-US" altLang="zh-CN" dirty="0"/>
              <a:t>M-Step</a:t>
            </a:r>
            <a:endParaRPr lang="zh-CN" altLang="en-US" dirty="0"/>
          </a:p>
        </p:txBody>
      </p:sp>
    </p:spTree>
    <p:extLst>
      <p:ext uri="{BB962C8B-B14F-4D97-AF65-F5344CB8AC3E}">
        <p14:creationId xmlns:p14="http://schemas.microsoft.com/office/powerpoint/2010/main" val="1185222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1D0FAAA-00CD-4A03-88A3-2D3F7F56339F}"/>
              </a:ext>
            </a:extLst>
          </p:cNvPr>
          <p:cNvSpPr>
            <a:spLocks noGrp="1"/>
          </p:cNvSpPr>
          <p:nvPr>
            <p:ph type="sldNum" sz="quarter" idx="12"/>
          </p:nvPr>
        </p:nvSpPr>
        <p:spPr/>
        <p:txBody>
          <a:bodyPr/>
          <a:lstStyle/>
          <a:p>
            <a:fld id="{5DD3DB80-B894-403A-B48E-6FDC1A72010E}" type="slidenum">
              <a:rPr lang="zh-CN" altLang="en-US" smtClean="0"/>
              <a:t>56</a:t>
            </a:fld>
            <a:endParaRPr lang="zh-CN" altLang="en-US" dirty="0"/>
          </a:p>
        </p:txBody>
      </p:sp>
      <p:sp>
        <p:nvSpPr>
          <p:cNvPr id="4" name="标题 3">
            <a:extLst>
              <a:ext uri="{FF2B5EF4-FFF2-40B4-BE49-F238E27FC236}">
                <a16:creationId xmlns:a16="http://schemas.microsoft.com/office/drawing/2014/main" id="{A4E9610B-8264-40AD-A400-5F78F626AB74}"/>
              </a:ext>
            </a:extLst>
          </p:cNvPr>
          <p:cNvSpPr>
            <a:spLocks noGrp="1"/>
          </p:cNvSpPr>
          <p:nvPr>
            <p:ph type="title"/>
          </p:nvPr>
        </p:nvSpPr>
        <p:spPr/>
        <p:txBody>
          <a:bodyPr/>
          <a:lstStyle/>
          <a:p>
            <a:r>
              <a:rPr lang="zh-CN" altLang="en-US" dirty="0"/>
              <a:t>总结（传统）无监督学习</a:t>
            </a:r>
          </a:p>
        </p:txBody>
      </p:sp>
      <p:sp>
        <p:nvSpPr>
          <p:cNvPr id="5" name="内容占位符 4">
            <a:extLst>
              <a:ext uri="{FF2B5EF4-FFF2-40B4-BE49-F238E27FC236}">
                <a16:creationId xmlns:a16="http://schemas.microsoft.com/office/drawing/2014/main" id="{8C58C31F-E56A-4E16-8D1E-70E438C654C8}"/>
              </a:ext>
            </a:extLst>
          </p:cNvPr>
          <p:cNvSpPr>
            <a:spLocks noGrp="1"/>
          </p:cNvSpPr>
          <p:nvPr>
            <p:ph sz="quarter" idx="13"/>
          </p:nvPr>
        </p:nvSpPr>
        <p:spPr>
          <a:xfrm>
            <a:off x="502444" y="1266668"/>
            <a:ext cx="8137922" cy="4973795"/>
          </a:xfrm>
        </p:spPr>
        <p:txBody>
          <a:bodyPr>
            <a:normAutofit fontScale="92500" lnSpcReduction="20000"/>
          </a:bodyPr>
          <a:lstStyle/>
          <a:p>
            <a:pPr>
              <a:lnSpc>
                <a:spcPct val="110000"/>
              </a:lnSpc>
              <a:spcBef>
                <a:spcPts val="550"/>
              </a:spcBef>
            </a:pPr>
            <a:r>
              <a:rPr lang="zh-CN" altLang="en-US" sz="2000" dirty="0"/>
              <a:t>无监督学习关注从数据中提取结构信息，搭建数据分布，进而对数据的整体概览和变量之间的相互关系达到深入地认知</a:t>
            </a:r>
            <a:endParaRPr lang="en-US" altLang="zh-CN" sz="2000" dirty="0"/>
          </a:p>
          <a:p>
            <a:pPr>
              <a:lnSpc>
                <a:spcPct val="110000"/>
              </a:lnSpc>
              <a:spcBef>
                <a:spcPts val="550"/>
              </a:spcBef>
            </a:pPr>
            <a:endParaRPr lang="en-US" altLang="zh-CN" sz="2000" dirty="0"/>
          </a:p>
          <a:p>
            <a:pPr>
              <a:lnSpc>
                <a:spcPct val="110000"/>
              </a:lnSpc>
              <a:spcBef>
                <a:spcPts val="550"/>
              </a:spcBef>
            </a:pPr>
            <a:r>
              <a:rPr lang="zh-CN" altLang="en-US" sz="2000" dirty="0"/>
              <a:t>聚类是无监督学习中最常见的任务，其本质就是通过两两数据之间的相似度来建立局部数据之间聚集的模式</a:t>
            </a:r>
            <a:endParaRPr lang="en-US" altLang="zh-CN" sz="2000" dirty="0"/>
          </a:p>
          <a:p>
            <a:pPr>
              <a:lnSpc>
                <a:spcPct val="110000"/>
              </a:lnSpc>
              <a:spcBef>
                <a:spcPts val="550"/>
              </a:spcBef>
            </a:pPr>
            <a:endParaRPr lang="en-US" altLang="zh-CN" sz="2000" dirty="0"/>
          </a:p>
          <a:p>
            <a:pPr>
              <a:lnSpc>
                <a:spcPct val="110000"/>
              </a:lnSpc>
              <a:spcBef>
                <a:spcPts val="550"/>
              </a:spcBef>
            </a:pPr>
            <a:r>
              <a:rPr lang="zh-CN" altLang="en-US" sz="2000" dirty="0"/>
              <a:t>降维是无监督学习的另一个重要的任务，对高维度数据做出信息损失最小化的变换，将数据的维度从高维降至低维，一方面方便数据可视化，让观察者洞悉数据的分布，另一方面提取了关键的隐空间信息，对数据的预测更加准确</a:t>
            </a:r>
            <a:endParaRPr lang="en-US" altLang="zh-CN" sz="2000" dirty="0"/>
          </a:p>
          <a:p>
            <a:pPr>
              <a:lnSpc>
                <a:spcPct val="110000"/>
              </a:lnSpc>
              <a:spcBef>
                <a:spcPts val="550"/>
              </a:spcBef>
            </a:pPr>
            <a:endParaRPr lang="en-US" altLang="zh-CN" sz="2000" dirty="0"/>
          </a:p>
          <a:p>
            <a:pPr>
              <a:lnSpc>
                <a:spcPct val="110000"/>
              </a:lnSpc>
              <a:spcBef>
                <a:spcPts val="550"/>
              </a:spcBef>
            </a:pPr>
            <a:r>
              <a:rPr lang="zh-CN" altLang="en-US" sz="2000" dirty="0"/>
              <a:t>隐变量模型通过定义和推断观测数据背后的隐变量分布，以数据生成的方式对数据的结构建模，并以此推断数据点所属的隐层结构信息</a:t>
            </a:r>
            <a:endParaRPr lang="en-US" altLang="zh-CN" sz="2000" dirty="0"/>
          </a:p>
          <a:p>
            <a:pPr>
              <a:lnSpc>
                <a:spcPct val="110000"/>
              </a:lnSpc>
              <a:spcBef>
                <a:spcPts val="550"/>
              </a:spcBef>
            </a:pPr>
            <a:endParaRPr lang="en-US" altLang="zh-CN" sz="2000" dirty="0"/>
          </a:p>
          <a:p>
            <a:pPr>
              <a:lnSpc>
                <a:spcPct val="110000"/>
              </a:lnSpc>
              <a:spcBef>
                <a:spcPts val="550"/>
              </a:spcBef>
            </a:pPr>
            <a:r>
              <a:rPr lang="zh-CN" altLang="en-US" sz="2000" dirty="0"/>
              <a:t>相比有监督学习，无监督学习任务对数据有更加全盘通透的理解，建模整体数据分布，推断任何标量之间的条件概率分布</a:t>
            </a:r>
          </a:p>
        </p:txBody>
      </p:sp>
    </p:spTree>
    <p:extLst>
      <p:ext uri="{BB962C8B-B14F-4D97-AF65-F5344CB8AC3E}">
        <p14:creationId xmlns:p14="http://schemas.microsoft.com/office/powerpoint/2010/main" val="2301806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275060" y="3786717"/>
            <a:ext cx="7341906"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生成对抗网络</a:t>
            </a:r>
          </a:p>
        </p:txBody>
      </p:sp>
      <p:sp>
        <p:nvSpPr>
          <p:cNvPr id="6" name="文本框 5">
            <a:extLst>
              <a:ext uri="{FF2B5EF4-FFF2-40B4-BE49-F238E27FC236}">
                <a16:creationId xmlns:a16="http://schemas.microsoft.com/office/drawing/2014/main" id="{DBED3DF7-FB71-425D-AFE0-12D254584D68}"/>
              </a:ext>
            </a:extLst>
          </p:cNvPr>
          <p:cNvSpPr txBox="1"/>
          <p:nvPr/>
        </p:nvSpPr>
        <p:spPr>
          <a:xfrm>
            <a:off x="2317728" y="4914628"/>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987678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问题定义：数据生成</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502442" y="6240464"/>
            <a:ext cx="6208909" cy="206381"/>
          </a:xfrm>
        </p:spPr>
        <p:txBody>
          <a:bodyPr/>
          <a:lstStyle/>
          <a:p>
            <a:r>
              <a:rPr lang="en-US" altLang="zh-CN" dirty="0">
                <a:latin typeface="Alibaba PuHuiTi" pitchFamily="18" charset="-122"/>
                <a:ea typeface="Alibaba PuHuiTi" pitchFamily="18" charset="-122"/>
                <a:cs typeface="Alibaba PuHuiTi" pitchFamily="18" charset="-122"/>
              </a:rPr>
              <a:t>Goodfellow, Ian, et al. "Generative adversarial nets." In </a:t>
            </a:r>
            <a:r>
              <a:rPr lang="en-US" altLang="zh-CN" dirty="0" err="1">
                <a:latin typeface="Alibaba PuHuiTi" pitchFamily="18" charset="-122"/>
                <a:ea typeface="Alibaba PuHuiTi" pitchFamily="18" charset="-122"/>
                <a:cs typeface="Alibaba PuHuiTi" pitchFamily="18" charset="-122"/>
              </a:rPr>
              <a:t>NeuralPS</a:t>
            </a:r>
            <a:r>
              <a:rPr lang="en-US" altLang="zh-CN" dirty="0">
                <a:latin typeface="Alibaba PuHuiTi" pitchFamily="18" charset="-122"/>
                <a:ea typeface="Alibaba PuHuiTi" pitchFamily="18" charset="-122"/>
                <a:cs typeface="Alibaba PuHuiTi" pitchFamily="18" charset="-122"/>
              </a:rPr>
              <a:t>, pp. 2672-2680. 2014.</a:t>
            </a:r>
            <a:endParaRPr lang="zh-CN" altLang="en-US" dirty="0">
              <a:latin typeface="Alibaba PuHuiTi" pitchFamily="18" charset="-122"/>
              <a:ea typeface="Alibaba PuHuiTi" pitchFamily="18" charset="-122"/>
              <a:cs typeface="Alibaba PuHuiTi"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58</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02443" y="1331838"/>
                <a:ext cx="8137922" cy="473075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给定数据集 </a:t>
                </a:r>
                <a14:m>
                  <m:oMath xmlns:m="http://schemas.openxmlformats.org/officeDocument/2006/math">
                    <m: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𝐷</m:t>
                    </m:r>
                    <m: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，搭建数据分布模型 </a:t>
                </a:r>
                <a14:m>
                  <m:oMath xmlns:m="http://schemas.openxmlformats.org/officeDocument/2006/math">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𝑞</m:t>
                        </m:r>
                      </m:e>
                      <m:sub>
                        <m: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，使其可以拟合到真实数据分布 </a:t>
                </a:r>
                <a14:m>
                  <m:oMath xmlns:m="http://schemas.openxmlformats.org/officeDocument/2006/math">
                    <m: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传统目标：最大似然估计（</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Maximum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Likelihood Estimation, MLE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200000"/>
                  </a:lnSpc>
                  <a:buNone/>
                </a:pPr>
                <a14:m>
                  <m:oMathPara xmlns:m="http://schemas.openxmlformats.org/officeDocument/2006/math">
                    <m:oMathParaPr>
                      <m:jc m:val="centerGroup"/>
                    </m:oMathParaPr>
                    <m:oMath xmlns:m="http://schemas.openxmlformats.org/officeDocument/2006/math">
                      <m:limLow>
                        <m:limLowPr>
                          <m:ctrlPr>
                            <a:rPr lang="zh-CN" altLang="zh-CN" sz="2000" i="1">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𝜃</m:t>
                          </m:r>
                        </m:lim>
                      </m:limLow>
                      <m:f>
                        <m:fPr>
                          <m:ctrlPr>
                            <a:rPr lang="zh-CN" altLang="zh-CN" sz="2000" i="1">
                              <a:latin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1</m:t>
                          </m:r>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den>
                      </m:f>
                      <m:nary>
                        <m:naryPr>
                          <m:chr m:val="∑"/>
                          <m:limLoc m:val="undOvr"/>
                          <m:grow m:val="on"/>
                          <m:supHide m:val="on"/>
                          <m:ctrlPr>
                            <a:rPr lang="zh-CN" altLang="zh-CN" sz="2000" i="1">
                              <a:latin typeface="Cambria Math" panose="02040503050406030204" pitchFamily="18" charset="0"/>
                            </a:rPr>
                          </m:ctrlPr>
                        </m:naryPr>
                        <m:sub>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sub>
                        <m:sup/>
                        <m:e>
                          <m:r>
                            <m:rPr>
                              <m:sty m:val="p"/>
                            </m:rPr>
                            <a:rPr lang="en-US" altLang="zh-CN" sz="2000" i="0">
                              <a:latin typeface="Cambria Math" panose="02040503050406030204" pitchFamily="18" charset="0"/>
                              <a:ea typeface="Cambria Math" panose="02040503050406030204" pitchFamily="18" charset="0"/>
                            </a:rPr>
                            <m:t>log</m:t>
                          </m:r>
                          <m:r>
                            <a:rPr lang="en-US" altLang="zh-CN" sz="2000" b="0" i="0" smtClean="0">
                              <a:latin typeface="Cambria Math" panose="02040503050406030204" pitchFamily="18" charset="0"/>
                              <a:ea typeface="Cambria Math" panose="02040503050406030204" pitchFamily="18" charset="0"/>
                            </a:rPr>
                            <m:t> </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𝑞</m:t>
                              </m:r>
                            </m:e>
                            <m:sub>
                              <m:r>
                                <a:rPr lang="en-US" altLang="zh-CN" sz="2000" i="1">
                                  <a:latin typeface="Cambria Math" panose="02040503050406030204" pitchFamily="18" charset="0"/>
                                  <a:ea typeface="Cambria Math" panose="02040503050406030204" pitchFamily="18" charset="0"/>
                                </a:rPr>
                                <m:t>𝜃</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e>
                      </m:nary>
                      <m:r>
                        <a:rPr lang="en-US" altLang="zh-CN" sz="2000" i="1">
                          <a:latin typeface="Cambria Math" panose="02040503050406030204" pitchFamily="18" charset="0"/>
                          <a:ea typeface="Cambria Math" panose="02040503050406030204" pitchFamily="18" charset="0"/>
                        </a:rPr>
                        <m:t>≃</m:t>
                      </m:r>
                      <m:limLow>
                        <m:limLowPr>
                          <m:ctrlPr>
                            <a:rPr lang="zh-CN" altLang="zh-CN" sz="2000" i="1">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𝜃</m:t>
                          </m:r>
                        </m:lim>
                      </m:limLow>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𝔼</m:t>
                          </m:r>
                        </m:e>
                        <m:sub>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𝑝</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e>
                          </m:d>
                        </m:sub>
                      </m:sSub>
                      <m:r>
                        <a:rPr lang="en-US" altLang="zh-CN" sz="2000" i="1">
                          <a:latin typeface="Cambria Math" panose="02040503050406030204" pitchFamily="18" charset="0"/>
                          <a:ea typeface="Cambria Math" panose="02040503050406030204" pitchFamily="18" charset="0"/>
                        </a:rPr>
                        <m:t>[</m:t>
                      </m:r>
                      <m:r>
                        <m:rPr>
                          <m:sty m:val="p"/>
                        </m:rPr>
                        <a:rPr lang="en-US" altLang="zh-CN" sz="2000" i="0">
                          <a:latin typeface="Cambria Math" panose="02040503050406030204" pitchFamily="18" charset="0"/>
                          <a:ea typeface="Cambria Math" panose="02040503050406030204" pitchFamily="18" charset="0"/>
                        </a:rPr>
                        <m:t>log</m:t>
                      </m:r>
                      <m:r>
                        <a:rPr lang="en-US" altLang="zh-CN" sz="2000" b="0" i="0" smtClean="0">
                          <a:latin typeface="Cambria Math" panose="02040503050406030204" pitchFamily="18" charset="0"/>
                          <a:ea typeface="Cambria Math" panose="02040503050406030204" pitchFamily="18" charset="0"/>
                        </a:rPr>
                        <m:t> </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𝑞</m:t>
                          </m:r>
                        </m:e>
                        <m:sub>
                          <m:r>
                            <a:rPr lang="en-US" altLang="zh-CN" sz="2000" i="1">
                              <a:latin typeface="Cambria Math" panose="02040503050406030204" pitchFamily="18" charset="0"/>
                              <a:ea typeface="Cambria Math" panose="02040503050406030204" pitchFamily="18" charset="0"/>
                            </a:rPr>
                            <m:t>𝜃</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oMath>
                  </m:oMathPara>
                </a14:m>
                <a:endParaRPr lang="en-US" altLang="zh-CN" sz="2000" i="1" dirty="0">
                  <a:latin typeface="Cambria Math" panose="02040503050406030204" pitchFamily="18" charset="0"/>
                  <a:ea typeface="Cambria Math" panose="02040503050406030204" pitchFamily="18" charset="0"/>
                  <a:cs typeface="阿里巴巴普惠体 R" panose="00020600040101010101" pitchFamily="18" charset="-122"/>
                </a:endParaRPr>
              </a:p>
              <a:p>
                <a:pPr lvl="1">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检验真实数据是否在学到的模型上具有高质量密度</a:t>
                </a:r>
              </a:p>
            </p:txBody>
          </p:sp>
        </mc:Choice>
        <mc:Fallback xmlns="">
          <p:sp>
            <p:nvSpPr>
              <p:cNvPr id="6" name="内容占位符 2">
                <a:extLst>
                  <a:ext uri="{FF2B5EF4-FFF2-40B4-BE49-F238E27FC236}">
                    <a16:creationId xmlns:a16="http://schemas.microsoft.com/office/drawing/2014/main" id="{DF953CC8-DB8A-184A-8016-A049548DB714}"/>
                  </a:ext>
                </a:extLst>
              </p:cNvPr>
              <p:cNvSpPr txBox="1">
                <a:spLocks noRot="1" noChangeAspect="1" noMove="1" noResize="1" noEditPoints="1" noAdjustHandles="1" noChangeArrowheads="1" noChangeShapeType="1" noTextEdit="1"/>
              </p:cNvSpPr>
              <p:nvPr/>
            </p:nvSpPr>
            <p:spPr>
              <a:xfrm>
                <a:off x="502443" y="1331838"/>
                <a:ext cx="8137922" cy="4730759"/>
              </a:xfrm>
              <a:prstGeom prst="rect">
                <a:avLst/>
              </a:prstGeom>
              <a:blipFill>
                <a:blip r:embed="rId4"/>
                <a:stretch>
                  <a:fillRect l="-449" r="-31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9535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评估与使用的不一致性</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p:txBody>
          <a:bodyPr/>
          <a:lstStyle/>
          <a:p>
            <a:r>
              <a:rPr lang="zh-CN" altLang="en-US" dirty="0"/>
              <a:t> </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59</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02443" y="1331839"/>
                <a:ext cx="8137922" cy="49696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给定一个具有一定泛化能力的生成器 </a:t>
                </a:r>
                <a14:m>
                  <m:oMath xmlns:m="http://schemas.openxmlformats.org/officeDocument/2006/math">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𝑞</m:t>
                    </m:r>
                  </m:oMath>
                </a14:m>
                <a:endParaRPr lang="en-US" altLang="zh-CN" i="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DF953CC8-DB8A-184A-8016-A049548DB714}"/>
                  </a:ext>
                </a:extLst>
              </p:cNvPr>
              <p:cNvSpPr txBox="1">
                <a:spLocks noRot="1" noChangeAspect="1" noMove="1" noResize="1" noEditPoints="1" noAdjustHandles="1" noChangeArrowheads="1" noChangeShapeType="1" noTextEdit="1"/>
              </p:cNvSpPr>
              <p:nvPr/>
            </p:nvSpPr>
            <p:spPr>
              <a:xfrm>
                <a:off x="502443" y="1331839"/>
                <a:ext cx="8137922" cy="496962"/>
              </a:xfrm>
              <a:prstGeom prst="rect">
                <a:avLst/>
              </a:prstGeom>
              <a:blipFill>
                <a:blip r:embed="rId4"/>
                <a:stretch>
                  <a:fillRect l="-449" t="-4878" b="-2439"/>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F66F7993-7113-4088-97FC-AF615E72DD1C}"/>
              </a:ext>
            </a:extLst>
          </p:cNvPr>
          <p:cNvCxnSpPr/>
          <p:nvPr/>
        </p:nvCxnSpPr>
        <p:spPr>
          <a:xfrm>
            <a:off x="4572000" y="1945193"/>
            <a:ext cx="0" cy="4393255"/>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A94D811C-928C-4C07-A063-CB438D2F99AB}"/>
                  </a:ext>
                </a:extLst>
              </p:cNvPr>
              <p:cNvSpPr txBox="1">
                <a:spLocks/>
              </p:cNvSpPr>
              <p:nvPr/>
            </p:nvSpPr>
            <p:spPr>
              <a:xfrm>
                <a:off x="590225" y="1945193"/>
                <a:ext cx="3499572" cy="49696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14:m>
                  <m:oMathPara xmlns:m="http://schemas.openxmlformats.org/officeDocument/2006/math">
                    <m:oMathParaPr>
                      <m:jc m:val="centerGroup"/>
                    </m:oMathParaPr>
                    <m:oMath xmlns:m="http://schemas.openxmlformats.org/officeDocument/2006/math">
                      <m:limLow>
                        <m:limLowPr>
                          <m:ctrlPr>
                            <a:rPr lang="zh-CN" altLang="zh-CN" sz="2000" i="1" smtClean="0">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𝜃</m:t>
                          </m:r>
                        </m:lim>
                      </m:limLow>
                      <m:r>
                        <a:rPr lang="en-US" altLang="zh-CN" sz="2000" b="0" i="1" smtClean="0">
                          <a:latin typeface="Cambria Math" panose="02040503050406030204" pitchFamily="18" charset="0"/>
                          <a:ea typeface="Cambria Math" panose="02040503050406030204" pitchFamily="18" charset="0"/>
                        </a:rPr>
                        <m:t> </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𝔼</m:t>
                          </m:r>
                        </m:e>
                        <m:sub>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𝑝</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sub>
                      </m:sSub>
                      <m:r>
                        <a:rPr lang="en-US" altLang="zh-CN" sz="2000" i="1">
                          <a:latin typeface="Cambria Math" panose="02040503050406030204" pitchFamily="18" charset="0"/>
                          <a:ea typeface="Cambria Math" panose="02040503050406030204" pitchFamily="18" charset="0"/>
                        </a:rPr>
                        <m:t>[</m:t>
                      </m:r>
                      <m:r>
                        <m:rPr>
                          <m:sty m:val="p"/>
                        </m:rPr>
                        <a:rPr lang="en-US" altLang="zh-CN" sz="2000" i="0">
                          <a:latin typeface="Cambria Math" panose="02040503050406030204" pitchFamily="18" charset="0"/>
                          <a:ea typeface="Cambria Math" panose="02040503050406030204" pitchFamily="18" charset="0"/>
                        </a:rPr>
                        <m:t>log</m:t>
                      </m:r>
                      <m:r>
                        <a:rPr lang="en-US" altLang="zh-CN" sz="2000" b="0" i="0" smtClean="0">
                          <a:latin typeface="Cambria Math" panose="02040503050406030204" pitchFamily="18" charset="0"/>
                          <a:ea typeface="Cambria Math" panose="02040503050406030204" pitchFamily="18" charset="0"/>
                        </a:rPr>
                        <m:t> </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𝑞</m:t>
                          </m:r>
                        </m:e>
                        <m:sub>
                          <m:r>
                            <a:rPr lang="en-US" altLang="zh-CN" sz="2000" i="1">
                              <a:latin typeface="Cambria Math" panose="02040503050406030204" pitchFamily="18" charset="0"/>
                              <a:ea typeface="Cambria Math" panose="02040503050406030204" pitchFamily="18" charset="0"/>
                            </a:rPr>
                            <m:t>𝜃</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a:extLst>
                  <a:ext uri="{FF2B5EF4-FFF2-40B4-BE49-F238E27FC236}">
                    <a16:creationId xmlns:a16="http://schemas.microsoft.com/office/drawing/2014/main" id="{A94D811C-928C-4C07-A063-CB438D2F99AB}"/>
                  </a:ext>
                </a:extLst>
              </p:cNvPr>
              <p:cNvSpPr txBox="1">
                <a:spLocks noRot="1" noChangeAspect="1" noMove="1" noResize="1" noEditPoints="1" noAdjustHandles="1" noChangeArrowheads="1" noChangeShapeType="1" noTextEdit="1"/>
              </p:cNvSpPr>
              <p:nvPr/>
            </p:nvSpPr>
            <p:spPr>
              <a:xfrm>
                <a:off x="590225" y="1945193"/>
                <a:ext cx="3499572" cy="496963"/>
              </a:xfrm>
              <a:prstGeom prst="rect">
                <a:avLst/>
              </a:prstGeom>
              <a:blipFill>
                <a:blip r:embed="rId5"/>
                <a:stretch>
                  <a:fillRect b="-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612707AC-E57B-464A-918A-2F36AD4DA016}"/>
                  </a:ext>
                </a:extLst>
              </p:cNvPr>
              <p:cNvSpPr txBox="1">
                <a:spLocks/>
              </p:cNvSpPr>
              <p:nvPr/>
            </p:nvSpPr>
            <p:spPr>
              <a:xfrm>
                <a:off x="4571404" y="1948852"/>
                <a:ext cx="3499572" cy="49696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14:m>
                  <m:oMathPara xmlns:m="http://schemas.openxmlformats.org/officeDocument/2006/math">
                    <m:oMathParaPr>
                      <m:jc m:val="centerGroup"/>
                    </m:oMathParaPr>
                    <m:oMath xmlns:m="http://schemas.openxmlformats.org/officeDocument/2006/math">
                      <m:limLow>
                        <m:limLowPr>
                          <m:ctrlPr>
                            <a:rPr lang="zh-CN" altLang="zh-CN" sz="2000" i="1" smtClean="0">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𝜃</m:t>
                          </m:r>
                        </m:lim>
                      </m:limLow>
                      <m:r>
                        <a:rPr lang="en-US" altLang="zh-CN" sz="2000" b="0" i="1" smtClean="0">
                          <a:latin typeface="Cambria Math" panose="02040503050406030204" pitchFamily="18" charset="0"/>
                          <a:ea typeface="Cambria Math" panose="02040503050406030204" pitchFamily="18" charset="0"/>
                        </a:rPr>
                        <m:t> </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𝔼</m:t>
                          </m:r>
                        </m:e>
                        <m:sub>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𝑞</m:t>
                              </m:r>
                            </m:e>
                            <m:sub>
                              <m:r>
                                <a:rPr lang="en-US" altLang="zh-CN" sz="2000" b="0" i="1" smtClean="0">
                                  <a:latin typeface="Cambria Math" panose="02040503050406030204" pitchFamily="18" charset="0"/>
                                  <a:ea typeface="Cambria Math" panose="02040503050406030204" pitchFamily="18" charset="0"/>
                                </a:rPr>
                                <m:t>𝜃</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sub>
                      </m:sSub>
                      <m:r>
                        <a:rPr lang="en-US" altLang="zh-CN" sz="2000" i="1">
                          <a:latin typeface="Cambria Math" panose="02040503050406030204" pitchFamily="18" charset="0"/>
                          <a:ea typeface="Cambria Math" panose="02040503050406030204" pitchFamily="18" charset="0"/>
                        </a:rPr>
                        <m:t>[</m:t>
                      </m:r>
                      <m:r>
                        <m:rPr>
                          <m:sty m:val="p"/>
                        </m:rPr>
                        <a:rPr lang="en-US" altLang="zh-CN" sz="2000" i="0">
                          <a:latin typeface="Cambria Math" panose="02040503050406030204" pitchFamily="18" charset="0"/>
                          <a:ea typeface="Cambria Math" panose="02040503050406030204" pitchFamily="18" charset="0"/>
                        </a:rPr>
                        <m:t>log</m:t>
                      </m:r>
                      <m:r>
                        <a:rPr lang="en-US" altLang="zh-CN" sz="2000" b="0" i="0" smtClean="0">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𝑝</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612707AC-E57B-464A-918A-2F36AD4DA016}"/>
                  </a:ext>
                </a:extLst>
              </p:cNvPr>
              <p:cNvSpPr txBox="1">
                <a:spLocks noRot="1" noChangeAspect="1" noMove="1" noResize="1" noEditPoints="1" noAdjustHandles="1" noChangeArrowheads="1" noChangeShapeType="1" noTextEdit="1"/>
              </p:cNvSpPr>
              <p:nvPr/>
            </p:nvSpPr>
            <p:spPr>
              <a:xfrm>
                <a:off x="4571404" y="1948852"/>
                <a:ext cx="3499572" cy="496963"/>
              </a:xfrm>
              <a:prstGeom prst="rect">
                <a:avLst/>
              </a:prstGeom>
              <a:blipFill>
                <a:blip r:embed="rId6"/>
                <a:stretch>
                  <a:fillRect b="-370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0856396E-1FB2-4CBB-9BF7-E3E32F4294D4}"/>
              </a:ext>
            </a:extLst>
          </p:cNvPr>
          <p:cNvSpPr txBox="1"/>
          <p:nvPr/>
        </p:nvSpPr>
        <p:spPr>
          <a:xfrm>
            <a:off x="1689833" y="2598119"/>
            <a:ext cx="1329210" cy="369332"/>
          </a:xfrm>
          <a:prstGeom prst="rect">
            <a:avLst/>
          </a:prstGeom>
          <a:noFill/>
        </p:spPr>
        <p:txBody>
          <a:bodyPr wrap="none" rtlCol="0">
            <a:spAutoFit/>
          </a:bodyPr>
          <a:lstStyle/>
          <a:p>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 </a:t>
            </a:r>
            <a:r>
              <a:rPr lang="en-US" altLang="zh-CN"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评估</a:t>
            </a:r>
          </a:p>
        </p:txBody>
      </p:sp>
      <p:sp>
        <p:nvSpPr>
          <p:cNvPr id="11" name="文本框 10">
            <a:extLst>
              <a:ext uri="{FF2B5EF4-FFF2-40B4-BE49-F238E27FC236}">
                <a16:creationId xmlns:a16="http://schemas.microsoft.com/office/drawing/2014/main" id="{841AD186-8D2A-42C9-9FD6-02C24407C214}"/>
              </a:ext>
            </a:extLst>
          </p:cNvPr>
          <p:cNvSpPr txBox="1"/>
          <p:nvPr/>
        </p:nvSpPr>
        <p:spPr>
          <a:xfrm>
            <a:off x="5998024" y="2583623"/>
            <a:ext cx="646331" cy="369332"/>
          </a:xfrm>
          <a:prstGeom prst="rect">
            <a:avLst/>
          </a:prstGeom>
          <a:noFill/>
        </p:spPr>
        <p:txBody>
          <a:bodyPr wrap="none" rtlCol="0">
            <a:spAutoFit/>
          </a:bodyPr>
          <a:lstStyle/>
          <a:p>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a:t>
            </a:r>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9D84C26F-D7F5-4873-A4C1-13E3BAD0B0FC}"/>
                  </a:ext>
                </a:extLst>
              </p:cNvPr>
              <p:cNvSpPr txBox="1">
                <a:spLocks/>
              </p:cNvSpPr>
              <p:nvPr/>
            </p:nvSpPr>
            <p:spPr>
              <a:xfrm>
                <a:off x="989476" y="3231882"/>
                <a:ext cx="3393151" cy="3008582"/>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检验真实数据是否在学到的模型上具有高质量密度</a:t>
                </a:r>
              </a:p>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近似为</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limLow>
                        <m:limLowPr>
                          <m:ctrlPr>
                            <a:rPr lang="zh-CN" altLang="zh-CN" i="1">
                              <a:latin typeface="Cambria Math" panose="02040503050406030204" pitchFamily="18" charset="0"/>
                            </a:rPr>
                          </m:ctrlPr>
                        </m:limLowPr>
                        <m:e>
                          <m:r>
                            <m:rPr>
                              <m:sty m:val="p"/>
                            </m:rPr>
                            <a:rPr lang="en-US" altLang="zh-CN" i="0">
                              <a:latin typeface="Cambria Math" panose="02040503050406030204" pitchFamily="18" charset="0"/>
                              <a:ea typeface="Cambria Math" panose="02040503050406030204" pitchFamily="18" charset="0"/>
                            </a:rPr>
                            <m:t>max</m:t>
                          </m:r>
                        </m:e>
                        <m:lim>
                          <m:r>
                            <a:rPr lang="en-US" altLang="zh-CN" i="1">
                              <a:latin typeface="Cambria Math" panose="02040503050406030204" pitchFamily="18" charset="0"/>
                              <a:ea typeface="Cambria Math" panose="02040503050406030204" pitchFamily="18" charset="0"/>
                            </a:rPr>
                            <m:t>𝜃</m:t>
                          </m:r>
                        </m:lim>
                      </m:limLow>
                      <m:f>
                        <m:fPr>
                          <m:ctrlPr>
                            <a:rPr lang="zh-CN"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den>
                      </m:f>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sub>
                        <m:sup/>
                        <m:e>
                          <m:r>
                            <m:rPr>
                              <m:sty m:val="p"/>
                            </m:rPr>
                            <a:rPr lang="en-US" altLang="zh-CN" i="0">
                              <a:latin typeface="Cambria Math" panose="02040503050406030204" pitchFamily="18" charset="0"/>
                              <a:ea typeface="Cambria Math" panose="02040503050406030204" pitchFamily="18" charset="0"/>
                            </a:rPr>
                            <m:t>log</m:t>
                          </m:r>
                          <m:r>
                            <a:rPr lang="en-US" altLang="zh-CN" b="0" i="1" smtClean="0">
                              <a:latin typeface="Cambria Math" panose="02040503050406030204" pitchFamily="18" charset="0"/>
                              <a:ea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𝑞</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e>
                      </m:nary>
                    </m:oMath>
                  </m:oMathPara>
                </a14:m>
                <a:endParaRPr lang="zh-CN" altLang="zh-CN" i="1" dirty="0">
                  <a:latin typeface="Cambria Math" panose="02040503050406030204" pitchFamily="18" charset="0"/>
                </a:endParaRPr>
              </a:p>
              <a:p>
                <a:pPr marL="0" indent="0">
                  <a:buNone/>
                </a:pP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9D84C26F-D7F5-4873-A4C1-13E3BAD0B0FC}"/>
                  </a:ext>
                </a:extLst>
              </p:cNvPr>
              <p:cNvSpPr txBox="1">
                <a:spLocks noRot="1" noChangeAspect="1" noMove="1" noResize="1" noEditPoints="1" noAdjustHandles="1" noChangeArrowheads="1" noChangeShapeType="1" noTextEdit="1"/>
              </p:cNvSpPr>
              <p:nvPr/>
            </p:nvSpPr>
            <p:spPr>
              <a:xfrm>
                <a:off x="989476" y="3231882"/>
                <a:ext cx="3393151" cy="3008582"/>
              </a:xfrm>
              <a:prstGeom prst="rect">
                <a:avLst/>
              </a:prstGeom>
              <a:blipFill>
                <a:blip r:embed="rId7"/>
                <a:stretch>
                  <a:fillRect l="-7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9888B49F-CCC5-4B03-A434-C71DEA79ED99}"/>
                  </a:ext>
                </a:extLst>
              </p:cNvPr>
              <p:cNvSpPr txBox="1">
                <a:spLocks/>
              </p:cNvSpPr>
              <p:nvPr/>
            </p:nvSpPr>
            <p:spPr>
              <a:xfrm>
                <a:off x="5054204" y="3231881"/>
                <a:ext cx="3393151" cy="2805663"/>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检验模型生成的数据是否尽可能的与真实数据相似</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更直接，但是直接计算 </a:t>
                </a:r>
                <a14:m>
                  <m:oMath xmlns:m="http://schemas.openxmlformats.org/officeDocument/2006/math">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sz="1800"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zh-CN" altLang="en-US" sz="1800" i="1">
                        <a:latin typeface="Cambria Math" panose="02040503050406030204" pitchFamily="18" charset="0"/>
                        <a:ea typeface="阿里巴巴普惠体 R" panose="00020600040101010101" pitchFamily="18" charset="-122"/>
                        <a:cs typeface="阿里巴巴普惠体 R" panose="00020600040101010101" pitchFamily="18" charset="-122"/>
                      </a:rPr>
                      <m:t>不太现实</m:t>
                    </m:r>
                  </m:oMath>
                </a14:m>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4" name="内容占位符 2">
                <a:extLst>
                  <a:ext uri="{FF2B5EF4-FFF2-40B4-BE49-F238E27FC236}">
                    <a16:creationId xmlns:a16="http://schemas.microsoft.com/office/drawing/2014/main" id="{9888B49F-CCC5-4B03-A434-C71DEA79ED99}"/>
                  </a:ext>
                </a:extLst>
              </p:cNvPr>
              <p:cNvSpPr txBox="1">
                <a:spLocks noRot="1" noChangeAspect="1" noMove="1" noResize="1" noEditPoints="1" noAdjustHandles="1" noChangeArrowheads="1" noChangeShapeType="1" noTextEdit="1"/>
              </p:cNvSpPr>
              <p:nvPr/>
            </p:nvSpPr>
            <p:spPr>
              <a:xfrm>
                <a:off x="5054204" y="3231881"/>
                <a:ext cx="3393151" cy="2805663"/>
              </a:xfrm>
              <a:prstGeom prst="rect">
                <a:avLst/>
              </a:prstGeom>
              <a:blipFill>
                <a:blip r:embed="rId8"/>
                <a:stretch>
                  <a:fillRect l="-7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7138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无监督学习（</a:t>
            </a:r>
            <a:r>
              <a:rPr lang="en-US" altLang="zh-CN" dirty="0"/>
              <a:t>Unsupervised Learning</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2042122"/>
                <a:ext cx="7741500" cy="4198342"/>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给定训练数据集</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𝐷</m:t>
                      </m:r>
                      <m:r>
                        <a:rPr lang="zh-CN" altLang="en-US">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𝑁</m:t>
                          </m:r>
                        </m:sub>
                      </m:sSub>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机器学习数据潜在的模式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隐变量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𝑧</m:t>
                      </m:r>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𝑥</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概率密度函数估计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好的数据表示（</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用于分类</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𝜙</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E81B4026-D1F4-452B-AEC5-5435BD31F94D}"/>
                  </a:ext>
                </a:extLst>
              </p:cNvPr>
              <p:cNvSpPr txBox="1">
                <a:spLocks noRot="1" noChangeAspect="1" noMove="1" noResize="1" noEditPoints="1" noAdjustHandles="1" noChangeArrowheads="1" noChangeShapeType="1" noTextEdit="1"/>
              </p:cNvSpPr>
              <p:nvPr/>
            </p:nvSpPr>
            <p:spPr>
              <a:xfrm>
                <a:off x="681738" y="2042122"/>
                <a:ext cx="7741500" cy="4198342"/>
              </a:xfrm>
              <a:prstGeom prst="rect">
                <a:avLst/>
              </a:prstGeom>
              <a:blipFill>
                <a:blip r:embed="rId3"/>
                <a:stretch>
                  <a:fillRect l="-472"/>
                </a:stretch>
              </a:blipFill>
            </p:spPr>
            <p:txBody>
              <a:bodyPr/>
              <a:lstStyle/>
              <a:p>
                <a:r>
                  <a:rPr lang="zh-CN" altLang="en-US">
                    <a:noFill/>
                  </a:rPr>
                  <a:t> </a:t>
                </a:r>
              </a:p>
            </p:txBody>
          </p:sp>
        </mc:Fallback>
      </mc:AlternateContent>
      <p:sp>
        <p:nvSpPr>
          <p:cNvPr id="7" name="文本占位符 3 1">
            <a:extLst>
              <a:ext uri="{FF2B5EF4-FFF2-40B4-BE49-F238E27FC236}">
                <a16:creationId xmlns:a16="http://schemas.microsoft.com/office/drawing/2014/main" id="{9FD29153-6B26-41D8-8065-CDF35D702BDD}"/>
              </a:ext>
            </a:extLst>
          </p:cNvPr>
          <p:cNvSpPr txBox="1">
            <a:spLocks/>
          </p:cNvSpPr>
          <p:nvPr/>
        </p:nvSpPr>
        <p:spPr>
          <a:xfrm>
            <a:off x="681738" y="1432063"/>
            <a:ext cx="964182" cy="414902"/>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定义</a:t>
            </a:r>
            <a:endParaRPr lang="en-US" altLang="zh-CN" dirty="0"/>
          </a:p>
        </p:txBody>
      </p:sp>
    </p:spTree>
    <p:extLst>
      <p:ext uri="{BB962C8B-B14F-4D97-AF65-F5344CB8AC3E}">
        <p14:creationId xmlns:p14="http://schemas.microsoft.com/office/powerpoint/2010/main" val="3759616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11155"/>
            <a:ext cx="8137922" cy="617545"/>
          </a:xfrm>
        </p:spPr>
        <p:txBody>
          <a:bodyPr>
            <a:normAutofit/>
          </a:bodyPr>
          <a:lstStyle/>
          <a:p>
            <a:r>
              <a:rPr lang="zh-CN" altLang="en-US" sz="2600" dirty="0"/>
              <a:t>生成对抗网络</a:t>
            </a:r>
            <a:r>
              <a:rPr lang="zh-CN" altLang="en-US" sz="2400" dirty="0"/>
              <a:t>（</a:t>
            </a:r>
            <a:r>
              <a:rPr lang="en-US" altLang="zh-CN" sz="2400" dirty="0"/>
              <a:t>Generative Adversarial Nets, GANs</a:t>
            </a:r>
            <a:r>
              <a:rPr lang="zh-CN" altLang="en-US" sz="2400" dirty="0"/>
              <a:t>）</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60</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02443" y="1331838"/>
                <a:ext cx="8137922" cy="480591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对于生成任务，我们真正需要的目标是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200000"/>
                  </a:lnSpc>
                  <a:buNone/>
                </a:pPr>
                <a14:m>
                  <m:oMathPara xmlns:m="http://schemas.openxmlformats.org/officeDocument/2006/math">
                    <m:oMathParaPr>
                      <m:jc m:val="centerGroup"/>
                    </m:oMathParaPr>
                    <m:oMath xmlns:m="http://schemas.openxmlformats.org/officeDocument/2006/math">
                      <m:limLow>
                        <m:limLowPr>
                          <m:ctrlPr>
                            <a:rPr lang="zh-CN" altLang="zh-CN" i="1">
                              <a:latin typeface="Cambria Math" panose="02040503050406030204" pitchFamily="18" charset="0"/>
                            </a:rPr>
                          </m:ctrlPr>
                        </m:limLowPr>
                        <m:e>
                          <m:r>
                            <m:rPr>
                              <m:sty m:val="p"/>
                            </m:rPr>
                            <a:rPr lang="en-US" altLang="zh-CN" i="0">
                              <a:latin typeface="Cambria Math" panose="02040503050406030204" pitchFamily="18" charset="0"/>
                              <a:ea typeface="Cambria Math" panose="02040503050406030204" pitchFamily="18" charset="0"/>
                            </a:rPr>
                            <m:t>max</m:t>
                          </m:r>
                        </m:e>
                        <m:lim>
                          <m:r>
                            <a:rPr lang="en-US" altLang="zh-CN" i="1">
                              <a:latin typeface="Cambria Math" panose="02040503050406030204" pitchFamily="18" charset="0"/>
                              <a:ea typeface="Cambria Math" panose="02040503050406030204" pitchFamily="18" charset="0"/>
                            </a:rPr>
                            <m:t>𝜃</m:t>
                          </m:r>
                        </m:lim>
                      </m:limLow>
                      <m:r>
                        <a:rPr lang="en-US" altLang="zh-CN" b="0" i="1" smtClean="0">
                          <a:latin typeface="Cambria Math" panose="02040503050406030204" pitchFamily="18" charset="0"/>
                          <a:ea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𝔼</m:t>
                          </m:r>
                        </m:e>
                        <m:sub>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𝑞</m:t>
                              </m:r>
                            </m:e>
                            <m:sub>
                              <m:r>
                                <a:rPr lang="en-US" altLang="zh-CN" i="1">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ub>
                      </m:sSub>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log</m:t>
                      </m:r>
                      <m:r>
                        <a:rPr lang="en-US" altLang="zh-CN" b="0" i="0"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但是我们不能直接计算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Idea: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我们可否直接搭建一个判别器来判断一个数据实例是真是的还是假的（智能生成的）？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利用基于深度学习的判别模型的强大能力</a:t>
                </a:r>
              </a:p>
            </p:txBody>
          </p:sp>
        </mc:Choice>
        <mc:Fallback xmlns="">
          <p:sp>
            <p:nvSpPr>
              <p:cNvPr id="6" name="内容占位符 2">
                <a:extLst>
                  <a:ext uri="{FF2B5EF4-FFF2-40B4-BE49-F238E27FC236}">
                    <a16:creationId xmlns:a16="http://schemas.microsoft.com/office/drawing/2014/main" id="{DF953CC8-DB8A-184A-8016-A049548DB714}"/>
                  </a:ext>
                </a:extLst>
              </p:cNvPr>
              <p:cNvSpPr txBox="1">
                <a:spLocks noRot="1" noChangeAspect="1" noMove="1" noResize="1" noEditPoints="1" noAdjustHandles="1" noChangeArrowheads="1" noChangeShapeType="1" noTextEdit="1"/>
              </p:cNvSpPr>
              <p:nvPr/>
            </p:nvSpPr>
            <p:spPr>
              <a:xfrm>
                <a:off x="502443" y="1331838"/>
                <a:ext cx="8137922" cy="4805915"/>
              </a:xfrm>
              <a:prstGeom prst="rect">
                <a:avLst/>
              </a:prstGeom>
              <a:blipFill>
                <a:blip r:embed="rId4"/>
                <a:stretch>
                  <a:fillRect l="-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9390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63501"/>
            <a:ext cx="8137922" cy="565199"/>
          </a:xfrm>
        </p:spPr>
        <p:txBody>
          <a:bodyPr>
            <a:normAutofit/>
          </a:bodyPr>
          <a:lstStyle/>
          <a:p>
            <a:r>
              <a:rPr lang="zh-CN" altLang="en-US" sz="2600" dirty="0"/>
              <a:t>生成对抗网络</a:t>
            </a:r>
            <a:r>
              <a:rPr lang="zh-CN" altLang="en-US" sz="2400" dirty="0"/>
              <a:t>（</a:t>
            </a:r>
            <a:r>
              <a:rPr lang="en-US" altLang="zh-CN" sz="2400" dirty="0"/>
              <a:t>Generative Adversarial Nets, GANs</a:t>
            </a:r>
            <a:r>
              <a:rPr lang="zh-CN" altLang="en-US" sz="2400" dirty="0"/>
              <a:t>）</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61</a:t>
            </a:fld>
            <a:endParaRPr lang="zh-CN" altLang="en-US" dirty="0"/>
          </a:p>
        </p:txBody>
      </p:sp>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02443" y="4070959"/>
            <a:ext cx="8137922" cy="206679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判别器尝试正确的区分真实数据和模型生成的假数据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生成器尝试生成高质量的数据来迷惑判别器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Cambria Math" panose="02040503050406030204" pitchFamily="18" charset="0"/>
                <a:ea typeface="Cambria Math" panose="02040503050406030204" pitchFamily="18" charset="0"/>
                <a:cs typeface="阿里巴巴普惠体 R" panose="00020600040101010101" pitchFamily="18" charset="-122"/>
              </a:rPr>
              <a:t>G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&amp; </a:t>
            </a:r>
            <a:r>
              <a:rPr lang="en-US" altLang="zh-CN" dirty="0">
                <a:latin typeface="Cambria Math" panose="02040503050406030204" pitchFamily="18" charset="0"/>
                <a:ea typeface="Cambria Math" panose="02040503050406030204" pitchFamily="18" charset="0"/>
                <a:cs typeface="阿里巴巴普惠体 R" panose="00020600040101010101" pitchFamily="18" charset="-122"/>
              </a:rPr>
              <a:t>D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都可以用神经网络来实现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理想状态下，当 </a:t>
            </a:r>
            <a:r>
              <a:rPr lang="en-US" altLang="zh-CN" dirty="0">
                <a:latin typeface="Cambria Math" panose="02040503050406030204" pitchFamily="18" charset="0"/>
                <a:ea typeface="Cambria Math" panose="02040503050406030204" pitchFamily="18" charset="0"/>
                <a:cs typeface="阿里巴巴普惠体 R" panose="00020600040101010101" pitchFamily="18" charset="-122"/>
              </a:rPr>
              <a:t>D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不能区分真实数据和生成的数据的时候，</a:t>
            </a:r>
            <a:r>
              <a:rPr lang="en-US" altLang="zh-CN" dirty="0">
                <a:latin typeface="Cambria Math" panose="02040503050406030204" pitchFamily="18" charset="0"/>
                <a:ea typeface="Cambria Math" panose="02040503050406030204" pitchFamily="18" charset="0"/>
                <a:cs typeface="阿里巴巴普惠体 R" panose="00020600040101010101" pitchFamily="18" charset="-122"/>
              </a:rPr>
              <a:t>G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可以很好的拟合真实数据分布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5" name="组合 4">
            <a:extLst>
              <a:ext uri="{FF2B5EF4-FFF2-40B4-BE49-F238E27FC236}">
                <a16:creationId xmlns:a16="http://schemas.microsoft.com/office/drawing/2014/main" id="{9561A00E-5201-48FC-A721-5CA29F3EF019}"/>
              </a:ext>
            </a:extLst>
          </p:cNvPr>
          <p:cNvGrpSpPr/>
          <p:nvPr/>
        </p:nvGrpSpPr>
        <p:grpSpPr>
          <a:xfrm>
            <a:off x="1249613" y="1180557"/>
            <a:ext cx="6378738" cy="2312432"/>
            <a:chOff x="1195289" y="1300718"/>
            <a:chExt cx="6378738" cy="2312432"/>
          </a:xfrm>
        </p:grpSpPr>
        <p:sp>
          <p:nvSpPr>
            <p:cNvPr id="7" name="椭圆 6">
              <a:extLst>
                <a:ext uri="{FF2B5EF4-FFF2-40B4-BE49-F238E27FC236}">
                  <a16:creationId xmlns:a16="http://schemas.microsoft.com/office/drawing/2014/main" id="{1782B733-A0FC-40A7-B076-E25EAEC0FC0B}"/>
                </a:ext>
              </a:extLst>
            </p:cNvPr>
            <p:cNvSpPr/>
            <p:nvPr/>
          </p:nvSpPr>
          <p:spPr>
            <a:xfrm>
              <a:off x="2703513" y="2705099"/>
              <a:ext cx="771525" cy="771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libaba PuHuiTi" pitchFamily="18" charset="-122"/>
                  <a:ea typeface="Alibaba PuHuiTi" pitchFamily="18" charset="-122"/>
                  <a:cs typeface="Alibaba PuHuiTi" pitchFamily="18" charset="-122"/>
                </a:rPr>
                <a:t>G</a:t>
              </a:r>
              <a:endParaRPr lang="zh-CN" altLang="en-US" sz="1600" dirty="0">
                <a:latin typeface="Alibaba PuHuiTi" pitchFamily="18" charset="-122"/>
                <a:ea typeface="Alibaba PuHuiTi" pitchFamily="18" charset="-122"/>
                <a:cs typeface="Alibaba PuHuiTi" pitchFamily="18" charset="-122"/>
              </a:endParaRPr>
            </a:p>
          </p:txBody>
        </p:sp>
        <p:sp>
          <p:nvSpPr>
            <p:cNvPr id="8" name="椭圆 7">
              <a:extLst>
                <a:ext uri="{FF2B5EF4-FFF2-40B4-BE49-F238E27FC236}">
                  <a16:creationId xmlns:a16="http://schemas.microsoft.com/office/drawing/2014/main" id="{CF397E7C-7ED0-4877-97C9-36830A011DAE}"/>
                </a:ext>
              </a:extLst>
            </p:cNvPr>
            <p:cNvSpPr/>
            <p:nvPr/>
          </p:nvSpPr>
          <p:spPr>
            <a:xfrm>
              <a:off x="5558351" y="2222501"/>
              <a:ext cx="771526" cy="7715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200" dirty="0">
                  <a:latin typeface="Alibaba PuHuiTi" pitchFamily="18" charset="-122"/>
                  <a:ea typeface="Alibaba PuHuiTi" pitchFamily="18" charset="-122"/>
                  <a:cs typeface="Alibaba PuHuiTi" pitchFamily="18" charset="-122"/>
                </a:rPr>
                <a:t>D</a:t>
              </a:r>
              <a:endParaRPr lang="zh-CN" altLang="en-US" sz="1600" dirty="0">
                <a:latin typeface="Alibaba PuHuiTi" pitchFamily="18" charset="-122"/>
                <a:ea typeface="Alibaba PuHuiTi" pitchFamily="18" charset="-122"/>
                <a:cs typeface="Alibaba PuHuiTi" pitchFamily="18" charset="-122"/>
              </a:endParaRPr>
            </a:p>
          </p:txBody>
        </p:sp>
        <p:pic>
          <p:nvPicPr>
            <p:cNvPr id="9" name="图片 8">
              <a:extLst>
                <a:ext uri="{FF2B5EF4-FFF2-40B4-BE49-F238E27FC236}">
                  <a16:creationId xmlns:a16="http://schemas.microsoft.com/office/drawing/2014/main" id="{A26629AD-4965-4B4E-BCE8-4037F3378D1E}"/>
                </a:ext>
              </a:extLst>
            </p:cNvPr>
            <p:cNvPicPr>
              <a:picLocks noChangeAspect="1"/>
            </p:cNvPicPr>
            <p:nvPr/>
          </p:nvPicPr>
          <p:blipFill>
            <a:blip r:embed="rId2"/>
            <a:stretch>
              <a:fillRect/>
            </a:stretch>
          </p:blipFill>
          <p:spPr>
            <a:xfrm>
              <a:off x="2662139" y="1780755"/>
              <a:ext cx="852585" cy="827509"/>
            </a:xfrm>
            <a:prstGeom prst="rect">
              <a:avLst/>
            </a:prstGeom>
          </p:spPr>
        </p:pic>
        <p:sp>
          <p:nvSpPr>
            <p:cNvPr id="10" name="文本框 9">
              <a:extLst>
                <a:ext uri="{FF2B5EF4-FFF2-40B4-BE49-F238E27FC236}">
                  <a16:creationId xmlns:a16="http://schemas.microsoft.com/office/drawing/2014/main" id="{57F240BF-A671-48CE-93A5-4D965610FC6F}"/>
                </a:ext>
              </a:extLst>
            </p:cNvPr>
            <p:cNvSpPr txBox="1"/>
            <p:nvPr/>
          </p:nvSpPr>
          <p:spPr>
            <a:xfrm>
              <a:off x="1195289" y="2009843"/>
              <a:ext cx="1107996"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真实世界</a:t>
              </a:r>
            </a:p>
          </p:txBody>
        </p:sp>
        <p:sp>
          <p:nvSpPr>
            <p:cNvPr id="11" name="文本框 10">
              <a:extLst>
                <a:ext uri="{FF2B5EF4-FFF2-40B4-BE49-F238E27FC236}">
                  <a16:creationId xmlns:a16="http://schemas.microsoft.com/office/drawing/2014/main" id="{A613D038-8E28-4F52-96A2-897433AE8949}"/>
                </a:ext>
              </a:extLst>
            </p:cNvPr>
            <p:cNvSpPr txBox="1"/>
            <p:nvPr/>
          </p:nvSpPr>
          <p:spPr>
            <a:xfrm>
              <a:off x="1361552" y="2906195"/>
              <a:ext cx="877164"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生成器</a:t>
              </a:r>
            </a:p>
          </p:txBody>
        </p:sp>
        <p:sp>
          <p:nvSpPr>
            <p:cNvPr id="12" name="文本框 11">
              <a:extLst>
                <a:ext uri="{FF2B5EF4-FFF2-40B4-BE49-F238E27FC236}">
                  <a16:creationId xmlns:a16="http://schemas.microsoft.com/office/drawing/2014/main" id="{F5CEC847-CAC8-4FE4-B5BD-5331DF631C5D}"/>
                </a:ext>
              </a:extLst>
            </p:cNvPr>
            <p:cNvSpPr txBox="1"/>
            <p:nvPr/>
          </p:nvSpPr>
          <p:spPr>
            <a:xfrm>
              <a:off x="6344140" y="2442129"/>
              <a:ext cx="1229887" cy="369332"/>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判别器</a:t>
              </a:r>
            </a:p>
          </p:txBody>
        </p:sp>
        <p:cxnSp>
          <p:nvCxnSpPr>
            <p:cNvPr id="13" name="直接箭头连接符 12">
              <a:extLst>
                <a:ext uri="{FF2B5EF4-FFF2-40B4-BE49-F238E27FC236}">
                  <a16:creationId xmlns:a16="http://schemas.microsoft.com/office/drawing/2014/main" id="{F3415BCA-026A-4BBD-82E0-6B7D8C3EEA1B}"/>
                </a:ext>
              </a:extLst>
            </p:cNvPr>
            <p:cNvCxnSpPr>
              <a:stCxn id="9" idx="3"/>
            </p:cNvCxnSpPr>
            <p:nvPr/>
          </p:nvCxnSpPr>
          <p:spPr>
            <a:xfrm flipV="1">
              <a:off x="3514724" y="2194509"/>
              <a:ext cx="50482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B25DF120-603F-4546-9BBD-3134E669BA78}"/>
                </a:ext>
              </a:extLst>
            </p:cNvPr>
            <p:cNvCxnSpPr/>
            <p:nvPr/>
          </p:nvCxnSpPr>
          <p:spPr>
            <a:xfrm flipV="1">
              <a:off x="3514724" y="3108324"/>
              <a:ext cx="50482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0F24E106-8CE8-4720-991C-C3FA7FB06A25}"/>
                </a:ext>
              </a:extLst>
            </p:cNvPr>
            <p:cNvSpPr txBox="1"/>
            <p:nvPr/>
          </p:nvSpPr>
          <p:spPr>
            <a:xfrm>
              <a:off x="4207904" y="1300718"/>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16" name="椭圆 15">
              <a:extLst>
                <a:ext uri="{FF2B5EF4-FFF2-40B4-BE49-F238E27FC236}">
                  <a16:creationId xmlns:a16="http://schemas.microsoft.com/office/drawing/2014/main" id="{CDB0A814-1C1C-4686-9FFA-384BD10E3DD4}"/>
                </a:ext>
              </a:extLst>
            </p:cNvPr>
            <p:cNvSpPr/>
            <p:nvPr/>
          </p:nvSpPr>
          <p:spPr>
            <a:xfrm>
              <a:off x="4207905" y="179705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96843B2-C17C-40CC-8777-00C8C7E92D5E}"/>
                </a:ext>
              </a:extLst>
            </p:cNvPr>
            <p:cNvSpPr/>
            <p:nvPr/>
          </p:nvSpPr>
          <p:spPr>
            <a:xfrm>
              <a:off x="4446744" y="179705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673B2DB-99FF-4B2F-8BC7-F3BB21F80693}"/>
                </a:ext>
              </a:extLst>
            </p:cNvPr>
            <p:cNvSpPr/>
            <p:nvPr/>
          </p:nvSpPr>
          <p:spPr>
            <a:xfrm>
              <a:off x="4685583" y="179705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820B026-CAE6-4B54-B9B8-96979775C83E}"/>
                </a:ext>
              </a:extLst>
            </p:cNvPr>
            <p:cNvSpPr/>
            <p:nvPr/>
          </p:nvSpPr>
          <p:spPr>
            <a:xfrm>
              <a:off x="4207905" y="201429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E55A4B4C-0FF9-463C-B7E3-2FF23C2668FE}"/>
                </a:ext>
              </a:extLst>
            </p:cNvPr>
            <p:cNvSpPr/>
            <p:nvPr/>
          </p:nvSpPr>
          <p:spPr>
            <a:xfrm>
              <a:off x="4446744" y="201429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7AB0DEF-55B6-4E19-9AB4-43F4808094EF}"/>
                </a:ext>
              </a:extLst>
            </p:cNvPr>
            <p:cNvSpPr/>
            <p:nvPr/>
          </p:nvSpPr>
          <p:spPr>
            <a:xfrm>
              <a:off x="4685583" y="201429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5DFBDCE-C2D3-41F7-ADD0-22A6CEFE790C}"/>
                </a:ext>
              </a:extLst>
            </p:cNvPr>
            <p:cNvSpPr/>
            <p:nvPr/>
          </p:nvSpPr>
          <p:spPr>
            <a:xfrm>
              <a:off x="4207905" y="223154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883C51A-290F-401E-91E2-FE6997D3D9B6}"/>
                </a:ext>
              </a:extLst>
            </p:cNvPr>
            <p:cNvSpPr/>
            <p:nvPr/>
          </p:nvSpPr>
          <p:spPr>
            <a:xfrm>
              <a:off x="4446744" y="223154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69F7930-B7ED-4C12-BAE3-B7597466CF6B}"/>
                </a:ext>
              </a:extLst>
            </p:cNvPr>
            <p:cNvSpPr/>
            <p:nvPr/>
          </p:nvSpPr>
          <p:spPr>
            <a:xfrm>
              <a:off x="4685583" y="223154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59F7593-BEEE-4496-AD8A-846C04140FE7}"/>
                </a:ext>
              </a:extLst>
            </p:cNvPr>
            <p:cNvSpPr/>
            <p:nvPr/>
          </p:nvSpPr>
          <p:spPr>
            <a:xfrm>
              <a:off x="4207905" y="244878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B96BAA8-BDF9-4D91-949D-E35539C7C9A3}"/>
                </a:ext>
              </a:extLst>
            </p:cNvPr>
            <p:cNvSpPr/>
            <p:nvPr/>
          </p:nvSpPr>
          <p:spPr>
            <a:xfrm>
              <a:off x="4446744" y="244878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D1ED3EE-8109-49EB-A2A9-69E23FC39F80}"/>
                </a:ext>
              </a:extLst>
            </p:cNvPr>
            <p:cNvSpPr/>
            <p:nvPr/>
          </p:nvSpPr>
          <p:spPr>
            <a:xfrm>
              <a:off x="4685583" y="244878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FFBD10B-278B-40FE-9E95-209FE32ED0DE}"/>
                </a:ext>
              </a:extLst>
            </p:cNvPr>
            <p:cNvSpPr/>
            <p:nvPr/>
          </p:nvSpPr>
          <p:spPr>
            <a:xfrm>
              <a:off x="4207905" y="268201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0C3290C-4488-4D25-874E-1D64DE3B5C08}"/>
                </a:ext>
              </a:extLst>
            </p:cNvPr>
            <p:cNvSpPr/>
            <p:nvPr/>
          </p:nvSpPr>
          <p:spPr>
            <a:xfrm>
              <a:off x="4446744" y="268201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3A77932-5B68-4FA3-83CD-66371EA47D89}"/>
                </a:ext>
              </a:extLst>
            </p:cNvPr>
            <p:cNvSpPr/>
            <p:nvPr/>
          </p:nvSpPr>
          <p:spPr>
            <a:xfrm>
              <a:off x="4685583" y="268201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ACF227E-F6EE-40C1-A693-1D9659EE366F}"/>
                </a:ext>
              </a:extLst>
            </p:cNvPr>
            <p:cNvSpPr/>
            <p:nvPr/>
          </p:nvSpPr>
          <p:spPr>
            <a:xfrm>
              <a:off x="4207905" y="289925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C5AE8FC-C7CE-4EFE-A7E3-657C078E532E}"/>
                </a:ext>
              </a:extLst>
            </p:cNvPr>
            <p:cNvSpPr/>
            <p:nvPr/>
          </p:nvSpPr>
          <p:spPr>
            <a:xfrm>
              <a:off x="4446744" y="289925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497EBF5-1110-4A19-A8CD-65E97DA7D417}"/>
                </a:ext>
              </a:extLst>
            </p:cNvPr>
            <p:cNvSpPr/>
            <p:nvPr/>
          </p:nvSpPr>
          <p:spPr>
            <a:xfrm>
              <a:off x="4685583" y="289925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00B745A-8EEF-4FF9-806E-E61E87EB9E22}"/>
                </a:ext>
              </a:extLst>
            </p:cNvPr>
            <p:cNvSpPr/>
            <p:nvPr/>
          </p:nvSpPr>
          <p:spPr>
            <a:xfrm>
              <a:off x="4207905" y="311650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AD05DF4-B897-4DCF-A96E-599A68611FC6}"/>
                </a:ext>
              </a:extLst>
            </p:cNvPr>
            <p:cNvSpPr/>
            <p:nvPr/>
          </p:nvSpPr>
          <p:spPr>
            <a:xfrm>
              <a:off x="4446744" y="311650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5292612-AA7C-4272-A31F-3276B62CCA0E}"/>
                </a:ext>
              </a:extLst>
            </p:cNvPr>
            <p:cNvSpPr/>
            <p:nvPr/>
          </p:nvSpPr>
          <p:spPr>
            <a:xfrm>
              <a:off x="4685583" y="311650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3CDC1E25-CC6D-4587-8A78-073E1F12054B}"/>
                </a:ext>
              </a:extLst>
            </p:cNvPr>
            <p:cNvSpPr/>
            <p:nvPr/>
          </p:nvSpPr>
          <p:spPr>
            <a:xfrm>
              <a:off x="4207905" y="333374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BE344758-5ED5-42D9-868B-84B789D82A32}"/>
                </a:ext>
              </a:extLst>
            </p:cNvPr>
            <p:cNvSpPr/>
            <p:nvPr/>
          </p:nvSpPr>
          <p:spPr>
            <a:xfrm>
              <a:off x="4446744" y="333374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253AFE1-B63C-495D-B106-2BBF79832B83}"/>
                </a:ext>
              </a:extLst>
            </p:cNvPr>
            <p:cNvSpPr/>
            <p:nvPr/>
          </p:nvSpPr>
          <p:spPr>
            <a:xfrm>
              <a:off x="4685583" y="333374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8EDC4408-7D46-41A3-BE37-6708E49FEAB4}"/>
                </a:ext>
              </a:extLst>
            </p:cNvPr>
            <p:cNvCxnSpPr/>
            <p:nvPr/>
          </p:nvCxnSpPr>
          <p:spPr>
            <a:xfrm flipV="1">
              <a:off x="5013839" y="2624723"/>
              <a:ext cx="50482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圆角矩形 48">
              <a:extLst>
                <a:ext uri="{FF2B5EF4-FFF2-40B4-BE49-F238E27FC236}">
                  <a16:creationId xmlns:a16="http://schemas.microsoft.com/office/drawing/2014/main" id="{165CB7C2-0EC9-4782-8E58-C5376E616653}"/>
                </a:ext>
              </a:extLst>
            </p:cNvPr>
            <p:cNvSpPr/>
            <p:nvPr/>
          </p:nvSpPr>
          <p:spPr>
            <a:xfrm>
              <a:off x="4019550" y="1670050"/>
              <a:ext cx="994289" cy="194310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87989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zh-CN" altLang="en-US" sz="2600" dirty="0"/>
              <a:t>生成器网络（</a:t>
            </a:r>
            <a:r>
              <a:rPr lang="en-US" altLang="zh-CN" sz="2600" dirty="0"/>
              <a:t>Generator Network</a:t>
            </a:r>
            <a:r>
              <a:rPr lang="zh-CN" altLang="en-US" sz="2600" dirty="0"/>
              <a:t>）</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62</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477391" y="2307152"/>
                <a:ext cx="5980558" cy="381807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从一个随机噪声</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𝒛</m:t>
                    </m:r>
                    <m:r>
                      <a:rPr lang="en-US" altLang="zh-CN" b="1" i="1" smtClean="0">
                        <a:latin typeface="Cambria Math" panose="02040503050406030204" pitchFamily="18" charset="0"/>
                        <a:ea typeface="Cambria Math" panose="02040503050406030204" pitchFamily="18" charset="0"/>
                      </a:rPr>
                      <m:t> </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映射到一个数据实例</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 </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必须是可求导（可微分）的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没有可逆性要求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适用于任何大小的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1" i="1">
                        <a:latin typeface="Cambria Math" panose="02040503050406030204" pitchFamily="18" charset="0"/>
                        <a:ea typeface="Cambria Math" panose="02040503050406030204" pitchFamily="18" charset="0"/>
                      </a:rPr>
                      <m:t>𝒛</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可以使 </a:t>
                </a:r>
                <a14:m>
                  <m:oMath xmlns:m="http://schemas.openxmlformats.org/officeDocument/2006/math">
                    <m:r>
                      <a:rPr lang="en-US" altLang="zh-CN" b="1" i="1">
                        <a:latin typeface="Cambria Math" panose="02040503050406030204" pitchFamily="18" charset="0"/>
                        <a:ea typeface="Cambria Math" panose="02040503050406030204" pitchFamily="18" charset="0"/>
                      </a:rPr>
                      <m:t>𝒙</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在给定 </a:t>
                </a:r>
                <a14:m>
                  <m:oMath xmlns:m="http://schemas.openxmlformats.org/officeDocument/2006/math">
                    <m:r>
                      <a:rPr lang="en-US" altLang="zh-CN" b="1" i="1">
                        <a:latin typeface="Cambria Math" panose="02040503050406030204" pitchFamily="18" charset="0"/>
                        <a:ea typeface="Cambria Math" panose="02040503050406030204" pitchFamily="18" charset="0"/>
                      </a:rPr>
                      <m:t>𝒛</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的时候满足高斯分布，但是不是一定要这么做</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例如，变分自编码器（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Variational Auto-Encoder</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VAE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常见实现方式：多层感知机（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MLP</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DF953CC8-DB8A-184A-8016-A049548DB714}"/>
                  </a:ext>
                </a:extLst>
              </p:cNvPr>
              <p:cNvSpPr txBox="1">
                <a:spLocks noRot="1" noChangeAspect="1" noMove="1" noResize="1" noEditPoints="1" noAdjustHandles="1" noChangeArrowheads="1" noChangeShapeType="1" noTextEdit="1"/>
              </p:cNvSpPr>
              <p:nvPr/>
            </p:nvSpPr>
            <p:spPr>
              <a:xfrm>
                <a:off x="477391" y="2307152"/>
                <a:ext cx="5980558" cy="3818076"/>
              </a:xfrm>
              <a:prstGeom prst="rect">
                <a:avLst/>
              </a:prstGeom>
              <a:blipFill>
                <a:blip r:embed="rId4"/>
                <a:stretch>
                  <a:fillRect l="-612" t="-797" r="-34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974853B-7EB0-45C4-9CE4-72DF3950DDDB}"/>
                  </a:ext>
                </a:extLst>
              </p:cNvPr>
              <p:cNvSpPr txBox="1"/>
              <p:nvPr/>
            </p:nvSpPr>
            <p:spPr>
              <a:xfrm>
                <a:off x="3510088" y="1421704"/>
                <a:ext cx="212263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a:latin typeface="Cambria Math" panose="02040503050406030204" pitchFamily="18" charset="0"/>
                          <a:ea typeface="Cambria Math" panose="02040503050406030204" pitchFamily="18" charset="0"/>
                        </a:rPr>
                        <m:t>𝒙</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𝐺</m:t>
                      </m:r>
                      <m:r>
                        <a:rPr lang="en-US" altLang="zh-CN" sz="3200"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𝒛</m:t>
                      </m:r>
                      <m:r>
                        <a:rPr lang="en-US" altLang="zh-CN" sz="3200"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𝜽</m:t>
                      </m:r>
                      <m:r>
                        <a:rPr lang="en-US" altLang="zh-CN" sz="3200" i="1">
                          <a:latin typeface="Cambria Math" panose="02040503050406030204" pitchFamily="18" charset="0"/>
                          <a:ea typeface="Cambria Math" panose="02040503050406030204" pitchFamily="18" charset="0"/>
                        </a:rPr>
                        <m:t>)</m:t>
                      </m:r>
                    </m:oMath>
                  </m:oMathPara>
                </a14:m>
                <a:endParaRPr lang="zh-CN" altLang="en-US" sz="3200"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6974853B-7EB0-45C4-9CE4-72DF3950DDDB}"/>
                  </a:ext>
                </a:extLst>
              </p:cNvPr>
              <p:cNvSpPr txBox="1">
                <a:spLocks noRot="1" noChangeAspect="1" noMove="1" noResize="1" noEditPoints="1" noAdjustHandles="1" noChangeArrowheads="1" noChangeShapeType="1" noTextEdit="1"/>
              </p:cNvSpPr>
              <p:nvPr/>
            </p:nvSpPr>
            <p:spPr>
              <a:xfrm>
                <a:off x="3510088" y="1421704"/>
                <a:ext cx="2122632" cy="492443"/>
              </a:xfrm>
              <a:prstGeom prst="rect">
                <a:avLst/>
              </a:prstGeom>
              <a:blipFill>
                <a:blip r:embed="rId5"/>
                <a:stretch>
                  <a:fillRect/>
                </a:stretch>
              </a:blipFill>
            </p:spPr>
            <p:txBody>
              <a:bodyPr/>
              <a:lstStyle/>
              <a:p>
                <a:r>
                  <a:rPr lang="zh-CN" altLang="en-US">
                    <a:noFill/>
                  </a:rPr>
                  <a:t> </a:t>
                </a:r>
              </a:p>
            </p:txBody>
          </p:sp>
        </mc:Fallback>
      </mc:AlternateContent>
      <p:pic>
        <p:nvPicPr>
          <p:cNvPr id="42" name="图片 41">
            <a:extLst>
              <a:ext uri="{FF2B5EF4-FFF2-40B4-BE49-F238E27FC236}">
                <a16:creationId xmlns:a16="http://schemas.microsoft.com/office/drawing/2014/main" id="{B9CEFACD-A0A1-4321-A4E0-3CA58E2AD3C5}"/>
              </a:ext>
            </a:extLst>
          </p:cNvPr>
          <p:cNvPicPr>
            <a:picLocks noChangeAspect="1"/>
          </p:cNvPicPr>
          <p:nvPr/>
        </p:nvPicPr>
        <p:blipFill>
          <a:blip r:embed="rId6"/>
          <a:stretch>
            <a:fillRect/>
          </a:stretch>
        </p:blipFill>
        <p:spPr>
          <a:xfrm>
            <a:off x="6457949" y="2634184"/>
            <a:ext cx="769056" cy="2000795"/>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D4AE09D6-6CEA-4DD0-9DFB-03502237A733}"/>
                  </a:ext>
                </a:extLst>
              </p:cNvPr>
              <p:cNvSpPr txBox="1"/>
              <p:nvPr/>
            </p:nvSpPr>
            <p:spPr>
              <a:xfrm>
                <a:off x="7227005" y="3372971"/>
                <a:ext cx="5258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𝐺</m:t>
                      </m:r>
                    </m:oMath>
                  </m:oMathPara>
                </a14:m>
                <a:endParaRPr lang="zh-CN" altLang="en-US" sz="2800" dirty="0"/>
              </a:p>
            </p:txBody>
          </p:sp>
        </mc:Choice>
        <mc:Fallback xmlns="">
          <p:sp>
            <p:nvSpPr>
              <p:cNvPr id="43" name="文本框 42">
                <a:extLst>
                  <a:ext uri="{FF2B5EF4-FFF2-40B4-BE49-F238E27FC236}">
                    <a16:creationId xmlns:a16="http://schemas.microsoft.com/office/drawing/2014/main" id="{D4AE09D6-6CEA-4DD0-9DFB-03502237A733}"/>
                  </a:ext>
                </a:extLst>
              </p:cNvPr>
              <p:cNvSpPr txBox="1">
                <a:spLocks noRot="1" noChangeAspect="1" noMove="1" noResize="1" noEditPoints="1" noAdjustHandles="1" noChangeArrowheads="1" noChangeShapeType="1" noTextEdit="1"/>
              </p:cNvSpPr>
              <p:nvPr/>
            </p:nvSpPr>
            <p:spPr>
              <a:xfrm>
                <a:off x="7227005" y="3372971"/>
                <a:ext cx="525849"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0069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zh-CN" altLang="en-US" sz="2600" dirty="0"/>
              <a:t>判别器网络（</a:t>
            </a:r>
            <a:r>
              <a:rPr lang="en-US" altLang="zh-CN" sz="2600" dirty="0"/>
              <a:t>Discriminator Network</a:t>
            </a:r>
            <a:r>
              <a:rPr lang="zh-CN" altLang="en-US" sz="2600" dirty="0"/>
              <a:t>）</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63</a:t>
            </a:fld>
            <a:endParaRPr lang="zh-CN" altLang="en-US" dirty="0"/>
          </a:p>
        </p:txBody>
      </p:sp>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485718" y="2924828"/>
            <a:ext cx="5980558" cy="393317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可以由任何能预测概率的神经网络实现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Logistic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输出的多层感知机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AlexNet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974853B-7EB0-45C4-9CE4-72DF3950DDDB}"/>
                  </a:ext>
                </a:extLst>
              </p:cNvPr>
              <p:cNvSpPr txBox="1"/>
              <p:nvPr/>
            </p:nvSpPr>
            <p:spPr>
              <a:xfrm>
                <a:off x="2628711" y="1496518"/>
                <a:ext cx="388657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Cambria Math" panose="02040503050406030204" pitchFamily="18" charset="0"/>
                        </a:rPr>
                        <m:t>𝑃</m:t>
                      </m:r>
                      <m:d>
                        <m:dPr>
                          <m:endChr m:val="|"/>
                          <m:ctrlPr>
                            <a:rPr lang="en-US" altLang="zh-CN" sz="3200" b="1" i="1" smtClean="0">
                              <a:latin typeface="Cambria Math" panose="02040503050406030204" pitchFamily="18" charset="0"/>
                              <a:ea typeface="Cambria Math" panose="02040503050406030204" pitchFamily="18" charset="0"/>
                            </a:rPr>
                          </m:ctrlPr>
                        </m:dPr>
                        <m:e>
                          <m:r>
                            <a:rPr lang="en-US" altLang="zh-CN" sz="3200" b="0" i="1" smtClean="0">
                              <a:latin typeface="Cambria Math" panose="02040503050406030204" pitchFamily="18" charset="0"/>
                              <a:ea typeface="Cambria Math" panose="02040503050406030204" pitchFamily="18" charset="0"/>
                            </a:rPr>
                            <m:t>𝑟𝑒𝑎𝑙</m:t>
                          </m:r>
                          <m:r>
                            <a:rPr lang="en-US" altLang="zh-CN" sz="3200" b="0" i="1" smtClean="0">
                              <a:latin typeface="Cambria Math" panose="02040503050406030204" pitchFamily="18" charset="0"/>
                              <a:ea typeface="Cambria Math" panose="02040503050406030204" pitchFamily="18" charset="0"/>
                            </a:rPr>
                            <m:t> </m:t>
                          </m:r>
                        </m:e>
                      </m:d>
                      <m:r>
                        <a:rPr lang="en-US" altLang="zh-CN" sz="3200" b="1" i="1" smtClean="0">
                          <a:latin typeface="Cambria Math" panose="02040503050406030204" pitchFamily="18" charset="0"/>
                          <a:ea typeface="Cambria Math" panose="02040503050406030204" pitchFamily="18" charset="0"/>
                        </a:rPr>
                        <m:t> </m:t>
                      </m:r>
                      <m:r>
                        <a:rPr lang="en-US" altLang="zh-CN" sz="3200" b="1" i="1">
                          <a:latin typeface="Cambria Math" panose="02040503050406030204" pitchFamily="18" charset="0"/>
                          <a:ea typeface="Cambria Math" panose="02040503050406030204" pitchFamily="18" charset="0"/>
                        </a:rPr>
                        <m:t>𝒙</m:t>
                      </m:r>
                      <m:r>
                        <a:rPr lang="en-US" altLang="zh-CN" sz="3200" b="1" i="1" smtClean="0">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𝐷</m:t>
                      </m:r>
                      <m:r>
                        <a:rPr lang="en-US" altLang="zh-CN" sz="3200" i="1">
                          <a:latin typeface="Cambria Math" panose="02040503050406030204" pitchFamily="18" charset="0"/>
                          <a:ea typeface="Cambria Math" panose="02040503050406030204" pitchFamily="18" charset="0"/>
                        </a:rPr>
                        <m:t>(</m:t>
                      </m:r>
                      <m:r>
                        <a:rPr lang="en-US" altLang="zh-CN" sz="3200" b="1" i="1">
                          <a:latin typeface="Cambria Math" panose="02040503050406030204" pitchFamily="18" charset="0"/>
                          <a:ea typeface="Cambria Math" panose="02040503050406030204" pitchFamily="18" charset="0"/>
                        </a:rPr>
                        <m:t>𝒙</m:t>
                      </m:r>
                      <m:r>
                        <a:rPr lang="en-US" altLang="zh-CN" sz="3200" i="1">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𝝓</m:t>
                      </m:r>
                      <m:r>
                        <a:rPr lang="en-US" altLang="zh-CN" sz="3200" i="1">
                          <a:latin typeface="Cambria Math" panose="02040503050406030204" pitchFamily="18" charset="0"/>
                          <a:ea typeface="Cambria Math" panose="02040503050406030204" pitchFamily="18" charset="0"/>
                        </a:rPr>
                        <m:t>)</m:t>
                      </m:r>
                    </m:oMath>
                  </m:oMathPara>
                </a14:m>
                <a:endParaRPr lang="zh-CN" altLang="en-US" sz="3200"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6974853B-7EB0-45C4-9CE4-72DF3950DDDB}"/>
                  </a:ext>
                </a:extLst>
              </p:cNvPr>
              <p:cNvSpPr txBox="1">
                <a:spLocks noRot="1" noChangeAspect="1" noMove="1" noResize="1" noEditPoints="1" noAdjustHandles="1" noChangeArrowheads="1" noChangeShapeType="1" noTextEdit="1"/>
              </p:cNvSpPr>
              <p:nvPr/>
            </p:nvSpPr>
            <p:spPr>
              <a:xfrm>
                <a:off x="2628711" y="1496518"/>
                <a:ext cx="3886577" cy="4924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D4AE09D6-6CEA-4DD0-9DFB-03502237A733}"/>
                  </a:ext>
                </a:extLst>
              </p:cNvPr>
              <p:cNvSpPr txBox="1"/>
              <p:nvPr/>
            </p:nvSpPr>
            <p:spPr>
              <a:xfrm>
                <a:off x="7223642" y="3429000"/>
                <a:ext cx="5430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𝐷</m:t>
                      </m:r>
                    </m:oMath>
                  </m:oMathPara>
                </a14:m>
                <a:endParaRPr lang="zh-CN" altLang="en-US" sz="2800" dirty="0"/>
              </a:p>
            </p:txBody>
          </p:sp>
        </mc:Choice>
        <mc:Fallback xmlns="">
          <p:sp>
            <p:nvSpPr>
              <p:cNvPr id="43" name="文本框 42">
                <a:extLst>
                  <a:ext uri="{FF2B5EF4-FFF2-40B4-BE49-F238E27FC236}">
                    <a16:creationId xmlns:a16="http://schemas.microsoft.com/office/drawing/2014/main" id="{D4AE09D6-6CEA-4DD0-9DFB-03502237A733}"/>
                  </a:ext>
                </a:extLst>
              </p:cNvPr>
              <p:cNvSpPr txBox="1">
                <a:spLocks noRot="1" noChangeAspect="1" noMove="1" noResize="1" noEditPoints="1" noAdjustHandles="1" noChangeArrowheads="1" noChangeShapeType="1" noTextEdit="1"/>
              </p:cNvSpPr>
              <p:nvPr/>
            </p:nvSpPr>
            <p:spPr>
              <a:xfrm>
                <a:off x="7223642" y="3429000"/>
                <a:ext cx="543033" cy="523220"/>
              </a:xfrm>
              <a:prstGeom prst="rect">
                <a:avLst/>
              </a:prstGeom>
              <a:blipFill>
                <a:blip r:embed="rId6"/>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49C7FBC-6ACE-494D-9194-E6CD91CA0D51}"/>
              </a:ext>
            </a:extLst>
          </p:cNvPr>
          <p:cNvPicPr>
            <a:picLocks noChangeAspect="1"/>
          </p:cNvPicPr>
          <p:nvPr/>
        </p:nvPicPr>
        <p:blipFill rotWithShape="1">
          <a:blip r:embed="rId7"/>
          <a:srcRect t="65225"/>
          <a:stretch/>
        </p:blipFill>
        <p:spPr>
          <a:xfrm>
            <a:off x="6583814" y="2787814"/>
            <a:ext cx="769056" cy="695778"/>
          </a:xfrm>
          <a:prstGeom prst="rect">
            <a:avLst/>
          </a:prstGeom>
        </p:spPr>
      </p:pic>
      <p:cxnSp>
        <p:nvCxnSpPr>
          <p:cNvPr id="9" name="直接箭头连接符 8">
            <a:extLst>
              <a:ext uri="{FF2B5EF4-FFF2-40B4-BE49-F238E27FC236}">
                <a16:creationId xmlns:a16="http://schemas.microsoft.com/office/drawing/2014/main" id="{5AB124D6-3875-4622-A40B-B49A548FB11A}"/>
              </a:ext>
            </a:extLst>
          </p:cNvPr>
          <p:cNvCxnSpPr/>
          <p:nvPr/>
        </p:nvCxnSpPr>
        <p:spPr>
          <a:xfrm>
            <a:off x="6985759" y="3413924"/>
            <a:ext cx="2806" cy="68232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椭圆 9">
            <a:extLst>
              <a:ext uri="{FF2B5EF4-FFF2-40B4-BE49-F238E27FC236}">
                <a16:creationId xmlns:a16="http://schemas.microsoft.com/office/drawing/2014/main" id="{F8C91A27-F405-473C-BC92-74D191417590}"/>
              </a:ext>
            </a:extLst>
          </p:cNvPr>
          <p:cNvSpPr/>
          <p:nvPr/>
        </p:nvSpPr>
        <p:spPr>
          <a:xfrm>
            <a:off x="6698376" y="4096252"/>
            <a:ext cx="574766" cy="5747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graphicFrame>
        <p:nvGraphicFramePr>
          <p:cNvPr id="13" name="对象 12">
            <a:extLst>
              <a:ext uri="{FF2B5EF4-FFF2-40B4-BE49-F238E27FC236}">
                <a16:creationId xmlns:a16="http://schemas.microsoft.com/office/drawing/2014/main" id="{CB625F2C-1F15-EEA0-1A56-BB93226507FB}"/>
              </a:ext>
            </a:extLst>
          </p:cNvPr>
          <p:cNvGraphicFramePr>
            <a:graphicFrameLocks noChangeAspect="1"/>
          </p:cNvGraphicFramePr>
          <p:nvPr>
            <p:extLst>
              <p:ext uri="{D42A27DB-BD31-4B8C-83A1-F6EECF244321}">
                <p14:modId xmlns:p14="http://schemas.microsoft.com/office/powerpoint/2010/main" val="133463344"/>
              </p:ext>
            </p:extLst>
          </p:nvPr>
        </p:nvGraphicFramePr>
        <p:xfrm>
          <a:off x="6738109" y="4292134"/>
          <a:ext cx="495300" cy="193675"/>
        </p:xfrm>
        <a:graphic>
          <a:graphicData uri="http://schemas.openxmlformats.org/presentationml/2006/ole">
            <mc:AlternateContent xmlns:mc="http://schemas.openxmlformats.org/markup-compatibility/2006">
              <mc:Choice xmlns:v="urn:schemas-microsoft-com:vml" Requires="v">
                <p:oleObj name="Formula" r:id="rId8" imgW="434160" imgH="169920" progId="Equation.Ribbit">
                  <p:embed/>
                </p:oleObj>
              </mc:Choice>
              <mc:Fallback>
                <p:oleObj name="Formula" r:id="rId8" imgW="434160" imgH="169920" progId="Equation.Ribbit">
                  <p:embed/>
                  <p:pic>
                    <p:nvPicPr>
                      <p:cNvPr id="11" name="对象 10">
                        <a:extLst>
                          <a:ext uri="{FF2B5EF4-FFF2-40B4-BE49-F238E27FC236}">
                            <a16:creationId xmlns:a16="http://schemas.microsoft.com/office/drawing/2014/main" id="{EF07668A-9C95-46B9-997B-42F685B30989}"/>
                          </a:ext>
                        </a:extLst>
                      </p:cNvPr>
                      <p:cNvPicPr/>
                      <p:nvPr/>
                    </p:nvPicPr>
                    <p:blipFill>
                      <a:blip r:embed="rId9"/>
                      <a:stretch>
                        <a:fillRect/>
                      </a:stretch>
                    </p:blipFill>
                    <p:spPr>
                      <a:xfrm>
                        <a:off x="6738109" y="4292134"/>
                        <a:ext cx="495300" cy="193675"/>
                      </a:xfrm>
                      <a:prstGeom prst="rect">
                        <a:avLst/>
                      </a:prstGeom>
                    </p:spPr>
                  </p:pic>
                </p:oleObj>
              </mc:Fallback>
            </mc:AlternateContent>
          </a:graphicData>
        </a:graphic>
      </p:graphicFrame>
    </p:spTree>
    <p:extLst>
      <p:ext uri="{BB962C8B-B14F-4D97-AF65-F5344CB8AC3E}">
        <p14:creationId xmlns:p14="http://schemas.microsoft.com/office/powerpoint/2010/main" val="4087923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zh-CN" altLang="en-US" sz="2600" dirty="0"/>
              <a:t>生成器和判别器网络</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64</a:t>
            </a:fld>
            <a:endParaRPr lang="zh-CN" altLang="en-US" dirty="0"/>
          </a:p>
        </p:txBody>
      </p:sp>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02443" y="4796305"/>
            <a:ext cx="5980558" cy="155144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可以由任何能预测概率的神经网络实现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Logistic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输出的多层感知机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AlexNet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等</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974853B-7EB0-45C4-9CE4-72DF3950DDDB}"/>
                  </a:ext>
                </a:extLst>
              </p:cNvPr>
              <p:cNvSpPr txBox="1"/>
              <p:nvPr/>
            </p:nvSpPr>
            <p:spPr>
              <a:xfrm>
                <a:off x="1743264" y="4362765"/>
                <a:ext cx="24402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𝑃</m:t>
                      </m:r>
                      <m:d>
                        <m:dPr>
                          <m:endChr m:val="|"/>
                          <m:ctrlPr>
                            <a:rPr lang="en-US" altLang="zh-CN" sz="2000" b="1"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𝑟𝑒𝑎𝑙</m:t>
                          </m:r>
                          <m:r>
                            <a:rPr lang="en-US" altLang="zh-CN" sz="2000" b="0" i="1" smtClean="0">
                              <a:latin typeface="Cambria Math" panose="02040503050406030204" pitchFamily="18" charset="0"/>
                              <a:ea typeface="Cambria Math" panose="02040503050406030204" pitchFamily="18" charset="0"/>
                            </a:rPr>
                            <m:t> </m:t>
                          </m:r>
                        </m:e>
                      </m:d>
                      <m:r>
                        <a:rPr lang="en-US" altLang="zh-CN" sz="2000" b="1" i="1" smtClean="0">
                          <a:latin typeface="Cambria Math" panose="02040503050406030204" pitchFamily="18" charset="0"/>
                          <a:ea typeface="Cambria Math" panose="02040503050406030204" pitchFamily="18" charset="0"/>
                        </a:rPr>
                        <m:t> </m:t>
                      </m:r>
                      <m:r>
                        <a:rPr lang="en-US" altLang="zh-CN" sz="2000" b="1" i="1">
                          <a:latin typeface="Cambria Math" panose="02040503050406030204" pitchFamily="18" charset="0"/>
                          <a:ea typeface="Cambria Math" panose="02040503050406030204" pitchFamily="18" charset="0"/>
                        </a:rPr>
                        <m:t>𝒙</m:t>
                      </m:r>
                      <m:r>
                        <a:rPr lang="en-US" altLang="zh-CN" sz="2000" b="1"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𝒙</m:t>
                      </m:r>
                      <m:r>
                        <a:rPr lang="en-US" altLang="zh-CN" sz="2000" i="1">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𝝓</m:t>
                      </m:r>
                      <m:r>
                        <a:rPr lang="en-US" altLang="zh-CN" sz="2000" i="1">
                          <a:latin typeface="Cambria Math" panose="02040503050406030204" pitchFamily="18" charset="0"/>
                          <a:ea typeface="Cambria Math" panose="02040503050406030204" pitchFamily="18" charset="0"/>
                        </a:rPr>
                        <m:t>)</m:t>
                      </m:r>
                    </m:oMath>
                  </m:oMathPara>
                </a14:m>
                <a:endParaRPr lang="zh-CN" altLang="en-US" sz="2000"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6974853B-7EB0-45C4-9CE4-72DF3950DDDB}"/>
                  </a:ext>
                </a:extLst>
              </p:cNvPr>
              <p:cNvSpPr txBox="1">
                <a:spLocks noRot="1" noChangeAspect="1" noMove="1" noResize="1" noEditPoints="1" noAdjustHandles="1" noChangeArrowheads="1" noChangeShapeType="1" noTextEdit="1"/>
              </p:cNvSpPr>
              <p:nvPr/>
            </p:nvSpPr>
            <p:spPr>
              <a:xfrm>
                <a:off x="1743264" y="4362765"/>
                <a:ext cx="2440219" cy="307777"/>
              </a:xfrm>
              <a:prstGeom prst="rect">
                <a:avLst/>
              </a:prstGeom>
              <a:blipFill>
                <a:blip r:embed="rId5"/>
                <a:stretch>
                  <a:fillRect l="-1554" t="-8000" r="-3109"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D4AE09D6-6CEA-4DD0-9DFB-03502237A733}"/>
                  </a:ext>
                </a:extLst>
              </p:cNvPr>
              <p:cNvSpPr txBox="1"/>
              <p:nvPr/>
            </p:nvSpPr>
            <p:spPr>
              <a:xfrm>
                <a:off x="7149061" y="4207020"/>
                <a:ext cx="5430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𝐷</m:t>
                      </m:r>
                    </m:oMath>
                  </m:oMathPara>
                </a14:m>
                <a:endParaRPr lang="zh-CN" altLang="en-US" sz="2800" dirty="0"/>
              </a:p>
            </p:txBody>
          </p:sp>
        </mc:Choice>
        <mc:Fallback xmlns="">
          <p:sp>
            <p:nvSpPr>
              <p:cNvPr id="43" name="文本框 42">
                <a:extLst>
                  <a:ext uri="{FF2B5EF4-FFF2-40B4-BE49-F238E27FC236}">
                    <a16:creationId xmlns:a16="http://schemas.microsoft.com/office/drawing/2014/main" id="{D4AE09D6-6CEA-4DD0-9DFB-03502237A733}"/>
                  </a:ext>
                </a:extLst>
              </p:cNvPr>
              <p:cNvSpPr txBox="1">
                <a:spLocks noRot="1" noChangeAspect="1" noMove="1" noResize="1" noEditPoints="1" noAdjustHandles="1" noChangeArrowheads="1" noChangeShapeType="1" noTextEdit="1"/>
              </p:cNvSpPr>
              <p:nvPr/>
            </p:nvSpPr>
            <p:spPr>
              <a:xfrm>
                <a:off x="7149061" y="4207020"/>
                <a:ext cx="543033" cy="523220"/>
              </a:xfrm>
              <a:prstGeom prst="rect">
                <a:avLst/>
              </a:prstGeom>
              <a:blipFill>
                <a:blip r:embed="rId6"/>
                <a:stretch>
                  <a:fillRect/>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F8C91A27-F405-473C-BC92-74D191417590}"/>
              </a:ext>
            </a:extLst>
          </p:cNvPr>
          <p:cNvSpPr/>
          <p:nvPr/>
        </p:nvSpPr>
        <p:spPr>
          <a:xfrm>
            <a:off x="6623795" y="4874272"/>
            <a:ext cx="574766" cy="5747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graphicFrame>
        <p:nvGraphicFramePr>
          <p:cNvPr id="11" name="对象 10">
            <a:extLst>
              <a:ext uri="{FF2B5EF4-FFF2-40B4-BE49-F238E27FC236}">
                <a16:creationId xmlns:a16="http://schemas.microsoft.com/office/drawing/2014/main" id="{EF07668A-9C95-46B9-997B-42F685B30989}"/>
              </a:ext>
            </a:extLst>
          </p:cNvPr>
          <p:cNvGraphicFramePr>
            <a:graphicFrameLocks noChangeAspect="1"/>
          </p:cNvGraphicFramePr>
          <p:nvPr>
            <p:extLst>
              <p:ext uri="{D42A27DB-BD31-4B8C-83A1-F6EECF244321}">
                <p14:modId xmlns:p14="http://schemas.microsoft.com/office/powerpoint/2010/main" val="3194577088"/>
              </p:ext>
            </p:extLst>
          </p:nvPr>
        </p:nvGraphicFramePr>
        <p:xfrm>
          <a:off x="6662738" y="5065713"/>
          <a:ext cx="495300" cy="193675"/>
        </p:xfrm>
        <a:graphic>
          <a:graphicData uri="http://schemas.openxmlformats.org/presentationml/2006/ole">
            <mc:AlternateContent xmlns:mc="http://schemas.openxmlformats.org/markup-compatibility/2006">
              <mc:Choice xmlns:v="urn:schemas-microsoft-com:vml" Requires="v">
                <p:oleObj name="Formula" r:id="rId7" imgW="434160" imgH="169920" progId="Equation.Ribbit">
                  <p:embed/>
                </p:oleObj>
              </mc:Choice>
              <mc:Fallback>
                <p:oleObj name="Formula" r:id="rId7" imgW="434160" imgH="169920" progId="Equation.Ribbit">
                  <p:embed/>
                  <p:pic>
                    <p:nvPicPr>
                      <p:cNvPr id="11" name="对象 10">
                        <a:extLst>
                          <a:ext uri="{FF2B5EF4-FFF2-40B4-BE49-F238E27FC236}">
                            <a16:creationId xmlns:a16="http://schemas.microsoft.com/office/drawing/2014/main" id="{EF07668A-9C95-46B9-997B-42F685B30989}"/>
                          </a:ext>
                        </a:extLst>
                      </p:cNvPr>
                      <p:cNvPicPr/>
                      <p:nvPr/>
                    </p:nvPicPr>
                    <p:blipFill>
                      <a:blip r:embed="rId8"/>
                      <a:stretch>
                        <a:fillRect/>
                      </a:stretch>
                    </p:blipFill>
                    <p:spPr>
                      <a:xfrm>
                        <a:off x="6662738" y="5065713"/>
                        <a:ext cx="495300" cy="193675"/>
                      </a:xfrm>
                      <a:prstGeom prst="rect">
                        <a:avLst/>
                      </a:prstGeom>
                    </p:spPr>
                  </p:pic>
                </p:oleObj>
              </mc:Fallback>
            </mc:AlternateContent>
          </a:graphicData>
        </a:graphic>
      </p:graphicFrame>
      <p:sp>
        <p:nvSpPr>
          <p:cNvPr id="12" name="文本占位符 3">
            <a:extLst>
              <a:ext uri="{FF2B5EF4-FFF2-40B4-BE49-F238E27FC236}">
                <a16:creationId xmlns:a16="http://schemas.microsoft.com/office/drawing/2014/main" id="{81BE9F32-39D7-4124-9CA4-E21608B483E5}"/>
              </a:ext>
            </a:extLst>
          </p:cNvPr>
          <p:cNvSpPr txBox="1">
            <a:spLocks/>
          </p:cNvSpPr>
          <p:nvPr/>
        </p:nvSpPr>
        <p:spPr>
          <a:xfrm>
            <a:off x="502444" y="1374739"/>
            <a:ext cx="2002761"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生成器网络</a:t>
            </a:r>
          </a:p>
        </p:txBody>
      </p:sp>
      <p:sp>
        <p:nvSpPr>
          <p:cNvPr id="13" name="文本占位符 3">
            <a:extLst>
              <a:ext uri="{FF2B5EF4-FFF2-40B4-BE49-F238E27FC236}">
                <a16:creationId xmlns:a16="http://schemas.microsoft.com/office/drawing/2014/main" id="{A0A1704A-D614-2044-82B9-25E26F2FDC14}"/>
              </a:ext>
            </a:extLst>
          </p:cNvPr>
          <p:cNvSpPr txBox="1">
            <a:spLocks/>
          </p:cNvSpPr>
          <p:nvPr/>
        </p:nvSpPr>
        <p:spPr>
          <a:xfrm>
            <a:off x="502443" y="3832060"/>
            <a:ext cx="2002761"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判别器网络</a:t>
            </a:r>
          </a:p>
        </p:txBody>
      </p:sp>
      <p:pic>
        <p:nvPicPr>
          <p:cNvPr id="14" name="图片 13">
            <a:extLst>
              <a:ext uri="{FF2B5EF4-FFF2-40B4-BE49-F238E27FC236}">
                <a16:creationId xmlns:a16="http://schemas.microsoft.com/office/drawing/2014/main" id="{B9CEFACD-A0A1-4321-A4E0-3CA58E2AD3C5}"/>
              </a:ext>
            </a:extLst>
          </p:cNvPr>
          <p:cNvPicPr>
            <a:picLocks noChangeAspect="1"/>
          </p:cNvPicPr>
          <p:nvPr/>
        </p:nvPicPr>
        <p:blipFill>
          <a:blip r:embed="rId9"/>
          <a:stretch>
            <a:fillRect/>
          </a:stretch>
        </p:blipFill>
        <p:spPr>
          <a:xfrm>
            <a:off x="6526418" y="2249801"/>
            <a:ext cx="769056" cy="2000795"/>
          </a:xfrm>
          <a:prstGeom prst="rect">
            <a:avLst/>
          </a:prstGeom>
        </p:spPr>
      </p:pic>
      <p:cxnSp>
        <p:nvCxnSpPr>
          <p:cNvPr id="9" name="直接箭头连接符 8">
            <a:extLst>
              <a:ext uri="{FF2B5EF4-FFF2-40B4-BE49-F238E27FC236}">
                <a16:creationId xmlns:a16="http://schemas.microsoft.com/office/drawing/2014/main" id="{5AB124D6-3875-4622-A40B-B49A548FB11A}"/>
              </a:ext>
            </a:extLst>
          </p:cNvPr>
          <p:cNvCxnSpPr/>
          <p:nvPr/>
        </p:nvCxnSpPr>
        <p:spPr>
          <a:xfrm>
            <a:off x="6911178" y="4191944"/>
            <a:ext cx="2806" cy="68232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文本框 42">
                <a:extLst>
                  <a:ext uri="{FF2B5EF4-FFF2-40B4-BE49-F238E27FC236}">
                    <a16:creationId xmlns:a16="http://schemas.microsoft.com/office/drawing/2014/main" id="{D4AE09D6-6CEA-4DD0-9DFB-03502237A733}"/>
                  </a:ext>
                </a:extLst>
              </p:cNvPr>
              <p:cNvSpPr txBox="1"/>
              <p:nvPr/>
            </p:nvSpPr>
            <p:spPr>
              <a:xfrm>
                <a:off x="7171519" y="3000759"/>
                <a:ext cx="525849"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𝐺</m:t>
                      </m:r>
                    </m:oMath>
                  </m:oMathPara>
                </a14:m>
                <a:endParaRPr lang="zh-CN" altLang="en-US" sz="2800" dirty="0"/>
              </a:p>
            </p:txBody>
          </p:sp>
        </mc:Choice>
        <mc:Fallback xmlns="">
          <p:sp>
            <p:nvSpPr>
              <p:cNvPr id="15" name="文本框 42">
                <a:extLst>
                  <a:ext uri="{FF2B5EF4-FFF2-40B4-BE49-F238E27FC236}">
                    <a16:creationId xmlns:a16="http://schemas.microsoft.com/office/drawing/2014/main" id="{D4AE09D6-6CEA-4DD0-9DFB-03502237A733}"/>
                  </a:ext>
                </a:extLst>
              </p:cNvPr>
              <p:cNvSpPr txBox="1">
                <a:spLocks noRot="1" noChangeAspect="1" noMove="1" noResize="1" noEditPoints="1" noAdjustHandles="1" noChangeArrowheads="1" noChangeShapeType="1" noTextEdit="1"/>
              </p:cNvSpPr>
              <p:nvPr/>
            </p:nvSpPr>
            <p:spPr>
              <a:xfrm>
                <a:off x="7171519" y="3000759"/>
                <a:ext cx="52584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63AF423-1C29-D043-9A92-D773D9896391}"/>
                  </a:ext>
                </a:extLst>
              </p:cNvPr>
              <p:cNvSpPr txBox="1"/>
              <p:nvPr/>
            </p:nvSpPr>
            <p:spPr>
              <a:xfrm>
                <a:off x="1902057" y="1936405"/>
                <a:ext cx="212263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ea typeface="Cambria Math" panose="02040503050406030204" pitchFamily="18" charset="0"/>
                        </a:rPr>
                        <m:t>𝒙</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𝒛</m:t>
                      </m:r>
                      <m:r>
                        <a:rPr lang="en-US" altLang="zh-CN" sz="2000"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𝜽</m:t>
                      </m:r>
                      <m:r>
                        <a:rPr lang="en-US" altLang="zh-CN" sz="2000" i="1">
                          <a:latin typeface="Cambria Math" panose="02040503050406030204" pitchFamily="18" charset="0"/>
                          <a:ea typeface="Cambria Math" panose="02040503050406030204" pitchFamily="18" charset="0"/>
                        </a:rPr>
                        <m:t>)</m:t>
                      </m:r>
                    </m:oMath>
                  </m:oMathPara>
                </a14:m>
                <a:endParaRPr lang="zh-CN" altLang="en-US" sz="2400" dirty="0">
                  <a:latin typeface="Cambria Math" panose="02040503050406030204" pitchFamily="18" charset="0"/>
                </a:endParaRPr>
              </a:p>
            </p:txBody>
          </p:sp>
        </mc:Choice>
        <mc:Fallback xmlns="">
          <p:sp>
            <p:nvSpPr>
              <p:cNvPr id="17" name="文本框 16">
                <a:extLst>
                  <a:ext uri="{FF2B5EF4-FFF2-40B4-BE49-F238E27FC236}">
                    <a16:creationId xmlns:a16="http://schemas.microsoft.com/office/drawing/2014/main" id="{863AF423-1C29-D043-9A92-D773D9896391}"/>
                  </a:ext>
                </a:extLst>
              </p:cNvPr>
              <p:cNvSpPr txBox="1">
                <a:spLocks noRot="1" noChangeAspect="1" noMove="1" noResize="1" noEditPoints="1" noAdjustHandles="1" noChangeArrowheads="1" noChangeShapeType="1" noTextEdit="1"/>
              </p:cNvSpPr>
              <p:nvPr/>
            </p:nvSpPr>
            <p:spPr>
              <a:xfrm>
                <a:off x="1902057" y="1936405"/>
                <a:ext cx="2122632" cy="307777"/>
              </a:xfrm>
              <a:prstGeom prst="rect">
                <a:avLst/>
              </a:prstGeom>
              <a:blipFill>
                <a:blip r:embed="rId11"/>
                <a:stretch>
                  <a:fillRect b="-26923"/>
                </a:stretch>
              </a:blipFill>
            </p:spPr>
            <p:txBody>
              <a:bodyPr/>
              <a:lstStyle/>
              <a:p>
                <a:r>
                  <a:rPr lang="zh-CN" altLang="en-US">
                    <a:noFill/>
                  </a:rPr>
                  <a:t> </a:t>
                </a:r>
              </a:p>
            </p:txBody>
          </p:sp>
        </mc:Fallback>
      </mc:AlternateContent>
      <p:sp>
        <p:nvSpPr>
          <p:cNvPr id="19" name="内容占位符 2">
            <a:extLst>
              <a:ext uri="{FF2B5EF4-FFF2-40B4-BE49-F238E27FC236}">
                <a16:creationId xmlns:a16="http://schemas.microsoft.com/office/drawing/2014/main" id="{BC55BC6E-98E8-2D46-B70E-1FAD7A0A5842}"/>
              </a:ext>
            </a:extLst>
          </p:cNvPr>
          <p:cNvSpPr txBox="1">
            <a:spLocks/>
          </p:cNvSpPr>
          <p:nvPr/>
        </p:nvSpPr>
        <p:spPr>
          <a:xfrm>
            <a:off x="498950" y="2338928"/>
            <a:ext cx="5980558" cy="134013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必须是可求导（可微分）的</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没有可逆性要求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常见实现方式：多层感知机（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MLP</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48701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zh-CN" altLang="en-US" sz="2600" dirty="0"/>
              <a:t>生成对抗网络</a:t>
            </a:r>
            <a:r>
              <a:rPr lang="zh-CN" altLang="en-US" sz="2400" dirty="0"/>
              <a:t>（</a:t>
            </a:r>
            <a:r>
              <a:rPr lang="en-US" altLang="zh-CN" sz="2400" dirty="0"/>
              <a:t>Generative Adversarial Nets, GANs</a:t>
            </a:r>
            <a:r>
              <a:rPr lang="zh-CN" altLang="en-US" sz="2400" dirty="0"/>
              <a:t>）</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65</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02057" y="4393834"/>
                <a:ext cx="8137922" cy="189409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联合目标函数</a:t>
                </a:r>
                <a:endParaRPr lang="en-US" altLang="zh-CN"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𝐽</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𝐺</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𝐷</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𝔼</m:t>
                          </m:r>
                        </m:e>
                        <m:sub>
                          <m:r>
                            <a:rPr lang="en-US" altLang="zh-CN" b="1" i="1" dirty="0" smtClean="0">
                              <a:latin typeface="Cambria Math" panose="02040503050406030204" pitchFamily="18" charset="0"/>
                            </a:rPr>
                            <m:t>𝒙</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𝑝</m:t>
                              </m:r>
                            </m:e>
                            <m:sub>
                              <m:r>
                                <a:rPr lang="en-US" altLang="zh-CN" b="0" i="1" dirty="0" smtClean="0">
                                  <a:latin typeface="Cambria Math" panose="02040503050406030204" pitchFamily="18" charset="0"/>
                                  <a:ea typeface="Cambria Math" panose="02040503050406030204" pitchFamily="18" charset="0"/>
                                </a:rPr>
                                <m:t>𝑑𝑎𝑡𝑎</m:t>
                              </m:r>
                            </m:sub>
                          </m:sSub>
                          <m:d>
                            <m:dPr>
                              <m:ctrlPr>
                                <a:rPr lang="en-US" altLang="zh-CN" b="0" i="1" dirty="0" smtClean="0">
                                  <a:latin typeface="Cambria Math" panose="02040503050406030204" pitchFamily="18" charset="0"/>
                                  <a:ea typeface="Cambria Math" panose="02040503050406030204" pitchFamily="18" charset="0"/>
                                </a:rPr>
                              </m:ctrlPr>
                            </m:dPr>
                            <m:e>
                              <m:r>
                                <a:rPr lang="en-US" altLang="zh-CN" b="1" i="1" dirty="0" smtClean="0">
                                  <a:latin typeface="Cambria Math" panose="02040503050406030204" pitchFamily="18" charset="0"/>
                                  <a:ea typeface="Cambria Math" panose="02040503050406030204" pitchFamily="18" charset="0"/>
                                </a:rPr>
                                <m:t>𝒙</m:t>
                              </m:r>
                            </m:e>
                          </m:d>
                        </m:sub>
                      </m:sSub>
                      <m:d>
                        <m:dPr>
                          <m:begChr m:val="["/>
                          <m:endChr m:val="]"/>
                          <m:ctrlPr>
                            <a:rPr lang="en-US" altLang="zh-CN" b="0" i="1" dirty="0" smtClean="0">
                              <a:latin typeface="Cambria Math" panose="02040503050406030204" pitchFamily="18" charset="0"/>
                              <a:ea typeface="Cambria Math" panose="02040503050406030204" pitchFamily="18" charset="0"/>
                            </a:rPr>
                          </m:ctrlPr>
                        </m:dPr>
                        <m:e>
                          <m:r>
                            <m:rPr>
                              <m:sty m:val="p"/>
                            </m:rPr>
                            <a:rPr lang="en-US" altLang="zh-CN" dirty="0">
                              <a:latin typeface="Cambria Math" panose="02040503050406030204" pitchFamily="18" charset="0"/>
                              <a:ea typeface="Cambria Math" panose="02040503050406030204" pitchFamily="18" charset="0"/>
                            </a:rPr>
                            <m:t>log</m:t>
                          </m:r>
                          <m:r>
                            <a:rPr lang="en-US" altLang="zh-CN" i="1" dirty="0">
                              <a:latin typeface="Cambria Math" panose="02040503050406030204" pitchFamily="18" charset="0"/>
                              <a:ea typeface="Cambria Math" panose="02040503050406030204" pitchFamily="18" charset="0"/>
                            </a:rPr>
                            <m:t> </m:t>
                          </m:r>
                          <m:r>
                            <a:rPr lang="en-US" altLang="zh-CN" i="1" dirty="0">
                              <a:latin typeface="Cambria Math" panose="02040503050406030204" pitchFamily="18" charset="0"/>
                              <a:ea typeface="Cambria Math" panose="02040503050406030204" pitchFamily="18" charset="0"/>
                            </a:rPr>
                            <m:t>𝐷</m:t>
                          </m:r>
                          <m:d>
                            <m:dPr>
                              <m:ctrlPr>
                                <a:rPr lang="en-US" altLang="zh-CN" b="0" i="1" dirty="0" smtClean="0">
                                  <a:latin typeface="Cambria Math" panose="02040503050406030204" pitchFamily="18" charset="0"/>
                                  <a:ea typeface="Cambria Math" panose="02040503050406030204" pitchFamily="18" charset="0"/>
                                </a:rPr>
                              </m:ctrlPr>
                            </m:dPr>
                            <m:e>
                              <m:r>
                                <a:rPr lang="en-US" altLang="zh-CN" b="1" i="1" dirty="0" smtClean="0">
                                  <a:latin typeface="Cambria Math" panose="02040503050406030204" pitchFamily="18" charset="0"/>
                                  <a:ea typeface="Cambria Math" panose="02040503050406030204" pitchFamily="18" charset="0"/>
                                </a:rPr>
                                <m:t>𝒙</m:t>
                              </m:r>
                            </m:e>
                          </m:d>
                        </m:e>
                      </m:d>
                      <m:r>
                        <a:rPr lang="en-US" altLang="zh-CN" b="0" i="1" dirty="0" smtClean="0">
                          <a:latin typeface="Cambria Math" panose="02040503050406030204" pitchFamily="18" charset="0"/>
                          <a:ea typeface="Cambria Math" panose="02040503050406030204" pitchFamily="18" charset="0"/>
                        </a:rPr>
                        <m:t>+</m:t>
                      </m:r>
                      <m:sSub>
                        <m:sSubPr>
                          <m:ctrlPr>
                            <a:rPr lang="en-US" altLang="zh-CN" b="1"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𝔼</m:t>
                          </m:r>
                        </m:e>
                        <m:sub>
                          <m:r>
                            <a:rPr lang="en-US" altLang="zh-CN" b="1" i="1" dirty="0" smtClean="0">
                              <a:latin typeface="Cambria Math" panose="02040503050406030204" pitchFamily="18" charset="0"/>
                              <a:ea typeface="Cambria Math" panose="02040503050406030204" pitchFamily="18" charset="0"/>
                            </a:rPr>
                            <m:t>𝒛</m:t>
                          </m:r>
                          <m:r>
                            <a:rPr lang="en-US" altLang="zh-CN"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𝑝</m:t>
                              </m:r>
                            </m:e>
                            <m:sub>
                              <m:r>
                                <a:rPr lang="en-US" altLang="zh-CN" b="1" i="1" dirty="0" smtClean="0">
                                  <a:latin typeface="Cambria Math" panose="02040503050406030204" pitchFamily="18" charset="0"/>
                                  <a:ea typeface="Cambria Math" panose="02040503050406030204" pitchFamily="18" charset="0"/>
                                </a:rPr>
                                <m:t>𝒛</m:t>
                              </m:r>
                            </m:sub>
                          </m:sSub>
                          <m:d>
                            <m:dPr>
                              <m:ctrlPr>
                                <a:rPr lang="en-US" altLang="zh-CN" b="1" i="1" dirty="0" smtClean="0">
                                  <a:latin typeface="Cambria Math" panose="02040503050406030204" pitchFamily="18" charset="0"/>
                                  <a:ea typeface="Cambria Math" panose="02040503050406030204" pitchFamily="18" charset="0"/>
                                </a:rPr>
                              </m:ctrlPr>
                            </m:dPr>
                            <m:e>
                              <m:r>
                                <a:rPr lang="en-US" altLang="zh-CN" b="1" i="1" dirty="0" smtClean="0">
                                  <a:latin typeface="Cambria Math" panose="02040503050406030204" pitchFamily="18" charset="0"/>
                                  <a:ea typeface="Cambria Math" panose="02040503050406030204" pitchFamily="18" charset="0"/>
                                </a:rPr>
                                <m:t>𝒛</m:t>
                              </m:r>
                            </m:e>
                          </m:d>
                        </m:sub>
                      </m:sSub>
                      <m:r>
                        <a:rPr lang="en-US" altLang="zh-CN" b="0" i="1" dirty="0" smtClean="0">
                          <a:latin typeface="Cambria Math" panose="02040503050406030204" pitchFamily="18" charset="0"/>
                          <a:ea typeface="Cambria Math" panose="02040503050406030204" pitchFamily="18" charset="0"/>
                        </a:rPr>
                        <m:t>[</m:t>
                      </m:r>
                      <m:r>
                        <m:rPr>
                          <m:sty m:val="p"/>
                        </m:rPr>
                        <a:rPr lang="en-US" altLang="zh-CN" b="0" i="0" dirty="0" smtClean="0">
                          <a:latin typeface="Cambria Math" panose="02040503050406030204" pitchFamily="18" charset="0"/>
                          <a:ea typeface="Cambria Math" panose="02040503050406030204" pitchFamily="18" charset="0"/>
                        </a:rPr>
                        <m:t>log</m:t>
                      </m:r>
                      <m:r>
                        <a:rPr lang="en-US" altLang="zh-CN" b="0" i="1" dirty="0" smtClean="0">
                          <a:latin typeface="Cambria Math" panose="02040503050406030204" pitchFamily="18" charset="0"/>
                          <a:ea typeface="Cambria Math" panose="02040503050406030204" pitchFamily="18" charset="0"/>
                        </a:rPr>
                        <m:t>⁡(1−</m:t>
                      </m:r>
                      <m:r>
                        <a:rPr lang="en-US" altLang="zh-CN" b="0" i="1" dirty="0" smtClean="0">
                          <a:latin typeface="Cambria Math" panose="02040503050406030204" pitchFamily="18" charset="0"/>
                          <a:ea typeface="Cambria Math" panose="02040503050406030204" pitchFamily="18" charset="0"/>
                        </a:rPr>
                        <m:t>𝐷</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𝐺</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𝒛</m:t>
                      </m:r>
                      <m:r>
                        <a:rPr lang="en-US" altLang="zh-CN" b="1" i="1" dirty="0" smtClean="0">
                          <a:latin typeface="Cambria Math" panose="02040503050406030204" pitchFamily="18" charset="0"/>
                          <a:ea typeface="Cambria Math" panose="02040503050406030204" pitchFamily="18" charset="0"/>
                        </a:rPr>
                        <m:t>)))]</m:t>
                      </m:r>
                    </m:oMath>
                  </m:oMathPara>
                </a14:m>
                <a:endParaRPr lang="zh-CN" altLang="zh-CN" dirty="0"/>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DF953CC8-DB8A-184A-8016-A049548DB714}"/>
                  </a:ext>
                </a:extLst>
              </p:cNvPr>
              <p:cNvSpPr txBox="1">
                <a:spLocks noRot="1" noChangeAspect="1" noMove="1" noResize="1" noEditPoints="1" noAdjustHandles="1" noChangeArrowheads="1" noChangeShapeType="1" noTextEdit="1"/>
              </p:cNvSpPr>
              <p:nvPr/>
            </p:nvSpPr>
            <p:spPr>
              <a:xfrm>
                <a:off x="502057" y="4393834"/>
                <a:ext cx="8137922" cy="1894097"/>
              </a:xfrm>
              <a:prstGeom prst="rect">
                <a:avLst/>
              </a:prstGeom>
              <a:blipFill>
                <a:blip r:embed="rId4"/>
                <a:stretch>
                  <a:fillRect l="-449"/>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9561A00E-5201-48FC-A721-5CA29F3EF019}"/>
              </a:ext>
            </a:extLst>
          </p:cNvPr>
          <p:cNvGrpSpPr/>
          <p:nvPr/>
        </p:nvGrpSpPr>
        <p:grpSpPr>
          <a:xfrm>
            <a:off x="1249613" y="1180557"/>
            <a:ext cx="6378738" cy="2312432"/>
            <a:chOff x="1195289" y="1300718"/>
            <a:chExt cx="6378738" cy="2312432"/>
          </a:xfrm>
        </p:grpSpPr>
        <p:sp>
          <p:nvSpPr>
            <p:cNvPr id="7" name="椭圆 6">
              <a:extLst>
                <a:ext uri="{FF2B5EF4-FFF2-40B4-BE49-F238E27FC236}">
                  <a16:creationId xmlns:a16="http://schemas.microsoft.com/office/drawing/2014/main" id="{1782B733-A0FC-40A7-B076-E25EAEC0FC0B}"/>
                </a:ext>
              </a:extLst>
            </p:cNvPr>
            <p:cNvSpPr/>
            <p:nvPr/>
          </p:nvSpPr>
          <p:spPr>
            <a:xfrm>
              <a:off x="2703513" y="2705099"/>
              <a:ext cx="771525" cy="771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libaba PuHuiTi" pitchFamily="18" charset="-122"/>
                  <a:ea typeface="Alibaba PuHuiTi" pitchFamily="18" charset="-122"/>
                  <a:cs typeface="Alibaba PuHuiTi" pitchFamily="18" charset="-122"/>
                </a:rPr>
                <a:t>G</a:t>
              </a:r>
              <a:endParaRPr lang="zh-CN" altLang="en-US" sz="1600" dirty="0">
                <a:latin typeface="Alibaba PuHuiTi" pitchFamily="18" charset="-122"/>
                <a:ea typeface="Alibaba PuHuiTi" pitchFamily="18" charset="-122"/>
                <a:cs typeface="Alibaba PuHuiTi" pitchFamily="18" charset="-122"/>
              </a:endParaRPr>
            </a:p>
          </p:txBody>
        </p:sp>
        <p:sp>
          <p:nvSpPr>
            <p:cNvPr id="8" name="椭圆 7">
              <a:extLst>
                <a:ext uri="{FF2B5EF4-FFF2-40B4-BE49-F238E27FC236}">
                  <a16:creationId xmlns:a16="http://schemas.microsoft.com/office/drawing/2014/main" id="{CF397E7C-7ED0-4877-97C9-36830A011DAE}"/>
                </a:ext>
              </a:extLst>
            </p:cNvPr>
            <p:cNvSpPr/>
            <p:nvPr/>
          </p:nvSpPr>
          <p:spPr>
            <a:xfrm>
              <a:off x="5558351" y="2222501"/>
              <a:ext cx="771526" cy="7715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200" dirty="0">
                  <a:latin typeface="Alibaba PuHuiTi" pitchFamily="18" charset="-122"/>
                  <a:ea typeface="Alibaba PuHuiTi" pitchFamily="18" charset="-122"/>
                  <a:cs typeface="Alibaba PuHuiTi" pitchFamily="18" charset="-122"/>
                </a:rPr>
                <a:t>D</a:t>
              </a:r>
              <a:endParaRPr lang="zh-CN" altLang="en-US" sz="1600" dirty="0">
                <a:latin typeface="Alibaba PuHuiTi" pitchFamily="18" charset="-122"/>
                <a:ea typeface="Alibaba PuHuiTi" pitchFamily="18" charset="-122"/>
                <a:cs typeface="Alibaba PuHuiTi" pitchFamily="18" charset="-122"/>
              </a:endParaRPr>
            </a:p>
          </p:txBody>
        </p:sp>
        <p:pic>
          <p:nvPicPr>
            <p:cNvPr id="9" name="图片 8">
              <a:extLst>
                <a:ext uri="{FF2B5EF4-FFF2-40B4-BE49-F238E27FC236}">
                  <a16:creationId xmlns:a16="http://schemas.microsoft.com/office/drawing/2014/main" id="{A26629AD-4965-4B4E-BCE8-4037F3378D1E}"/>
                </a:ext>
              </a:extLst>
            </p:cNvPr>
            <p:cNvPicPr>
              <a:picLocks noChangeAspect="1"/>
            </p:cNvPicPr>
            <p:nvPr/>
          </p:nvPicPr>
          <p:blipFill>
            <a:blip r:embed="rId5"/>
            <a:stretch>
              <a:fillRect/>
            </a:stretch>
          </p:blipFill>
          <p:spPr>
            <a:xfrm>
              <a:off x="2662139" y="1780755"/>
              <a:ext cx="852585" cy="827509"/>
            </a:xfrm>
            <a:prstGeom prst="rect">
              <a:avLst/>
            </a:prstGeom>
          </p:spPr>
        </p:pic>
        <p:sp>
          <p:nvSpPr>
            <p:cNvPr id="10" name="文本框 9">
              <a:extLst>
                <a:ext uri="{FF2B5EF4-FFF2-40B4-BE49-F238E27FC236}">
                  <a16:creationId xmlns:a16="http://schemas.microsoft.com/office/drawing/2014/main" id="{57F240BF-A671-48CE-93A5-4D965610FC6F}"/>
                </a:ext>
              </a:extLst>
            </p:cNvPr>
            <p:cNvSpPr txBox="1"/>
            <p:nvPr/>
          </p:nvSpPr>
          <p:spPr>
            <a:xfrm>
              <a:off x="1195289" y="2009843"/>
              <a:ext cx="1107996"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真实世界</a:t>
              </a:r>
            </a:p>
          </p:txBody>
        </p:sp>
        <p:sp>
          <p:nvSpPr>
            <p:cNvPr id="11" name="文本框 10">
              <a:extLst>
                <a:ext uri="{FF2B5EF4-FFF2-40B4-BE49-F238E27FC236}">
                  <a16:creationId xmlns:a16="http://schemas.microsoft.com/office/drawing/2014/main" id="{A613D038-8E28-4F52-96A2-897433AE8949}"/>
                </a:ext>
              </a:extLst>
            </p:cNvPr>
            <p:cNvSpPr txBox="1"/>
            <p:nvPr/>
          </p:nvSpPr>
          <p:spPr>
            <a:xfrm>
              <a:off x="1361552" y="2906195"/>
              <a:ext cx="877164" cy="369332"/>
            </a:xfrm>
            <a:prstGeom prst="rect">
              <a:avLst/>
            </a:prstGeom>
            <a:noFill/>
          </p:spPr>
          <p:txBody>
            <a:bodyPr wrap="non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生成器</a:t>
              </a:r>
            </a:p>
          </p:txBody>
        </p:sp>
        <p:sp>
          <p:nvSpPr>
            <p:cNvPr id="12" name="文本框 11">
              <a:extLst>
                <a:ext uri="{FF2B5EF4-FFF2-40B4-BE49-F238E27FC236}">
                  <a16:creationId xmlns:a16="http://schemas.microsoft.com/office/drawing/2014/main" id="{F5CEC847-CAC8-4FE4-B5BD-5331DF631C5D}"/>
                </a:ext>
              </a:extLst>
            </p:cNvPr>
            <p:cNvSpPr txBox="1"/>
            <p:nvPr/>
          </p:nvSpPr>
          <p:spPr>
            <a:xfrm>
              <a:off x="6344140" y="2442129"/>
              <a:ext cx="1229887" cy="369332"/>
            </a:xfrm>
            <a:prstGeom prst="rect">
              <a:avLst/>
            </a:prstGeom>
            <a:noFill/>
          </p:spPr>
          <p:txBody>
            <a:bodyPr wrap="square" rtlCol="0">
              <a:spAutoFit/>
            </a:bodyP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判别器</a:t>
              </a:r>
            </a:p>
          </p:txBody>
        </p:sp>
        <p:cxnSp>
          <p:nvCxnSpPr>
            <p:cNvPr id="13" name="直接箭头连接符 12">
              <a:extLst>
                <a:ext uri="{FF2B5EF4-FFF2-40B4-BE49-F238E27FC236}">
                  <a16:creationId xmlns:a16="http://schemas.microsoft.com/office/drawing/2014/main" id="{F3415BCA-026A-4BBD-82E0-6B7D8C3EEA1B}"/>
                </a:ext>
              </a:extLst>
            </p:cNvPr>
            <p:cNvCxnSpPr>
              <a:stCxn id="9" idx="3"/>
            </p:cNvCxnSpPr>
            <p:nvPr/>
          </p:nvCxnSpPr>
          <p:spPr>
            <a:xfrm flipV="1">
              <a:off x="3514724" y="2194509"/>
              <a:ext cx="50482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B25DF120-603F-4546-9BBD-3134E669BA78}"/>
                </a:ext>
              </a:extLst>
            </p:cNvPr>
            <p:cNvCxnSpPr/>
            <p:nvPr/>
          </p:nvCxnSpPr>
          <p:spPr>
            <a:xfrm flipV="1">
              <a:off x="3514724" y="3108324"/>
              <a:ext cx="50482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0F24E106-8CE8-4720-991C-C3FA7FB06A25}"/>
                </a:ext>
              </a:extLst>
            </p:cNvPr>
            <p:cNvSpPr txBox="1"/>
            <p:nvPr/>
          </p:nvSpPr>
          <p:spPr>
            <a:xfrm>
              <a:off x="4207904" y="1300718"/>
              <a:ext cx="646331" cy="369332"/>
            </a:xfrm>
            <a:prstGeom prst="rect">
              <a:avLst/>
            </a:prstGeom>
            <a:noFill/>
          </p:spPr>
          <p:txBody>
            <a:bodyPr wrap="non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a:t>
              </a:r>
            </a:p>
          </p:txBody>
        </p:sp>
        <p:sp>
          <p:nvSpPr>
            <p:cNvPr id="16" name="椭圆 15">
              <a:extLst>
                <a:ext uri="{FF2B5EF4-FFF2-40B4-BE49-F238E27FC236}">
                  <a16:creationId xmlns:a16="http://schemas.microsoft.com/office/drawing/2014/main" id="{CDB0A814-1C1C-4686-9FFA-384BD10E3DD4}"/>
                </a:ext>
              </a:extLst>
            </p:cNvPr>
            <p:cNvSpPr/>
            <p:nvPr/>
          </p:nvSpPr>
          <p:spPr>
            <a:xfrm>
              <a:off x="4207905" y="179705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96843B2-C17C-40CC-8777-00C8C7E92D5E}"/>
                </a:ext>
              </a:extLst>
            </p:cNvPr>
            <p:cNvSpPr/>
            <p:nvPr/>
          </p:nvSpPr>
          <p:spPr>
            <a:xfrm>
              <a:off x="4446744" y="179705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673B2DB-99FF-4B2F-8BC7-F3BB21F80693}"/>
                </a:ext>
              </a:extLst>
            </p:cNvPr>
            <p:cNvSpPr/>
            <p:nvPr/>
          </p:nvSpPr>
          <p:spPr>
            <a:xfrm>
              <a:off x="4685583" y="179705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820B026-CAE6-4B54-B9B8-96979775C83E}"/>
                </a:ext>
              </a:extLst>
            </p:cNvPr>
            <p:cNvSpPr/>
            <p:nvPr/>
          </p:nvSpPr>
          <p:spPr>
            <a:xfrm>
              <a:off x="4207905" y="201429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E55A4B4C-0FF9-463C-B7E3-2FF23C2668FE}"/>
                </a:ext>
              </a:extLst>
            </p:cNvPr>
            <p:cNvSpPr/>
            <p:nvPr/>
          </p:nvSpPr>
          <p:spPr>
            <a:xfrm>
              <a:off x="4446744" y="201429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7AB0DEF-55B6-4E19-9AB4-43F4808094EF}"/>
                </a:ext>
              </a:extLst>
            </p:cNvPr>
            <p:cNvSpPr/>
            <p:nvPr/>
          </p:nvSpPr>
          <p:spPr>
            <a:xfrm>
              <a:off x="4685583" y="201429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5DFBDCE-C2D3-41F7-ADD0-22A6CEFE790C}"/>
                </a:ext>
              </a:extLst>
            </p:cNvPr>
            <p:cNvSpPr/>
            <p:nvPr/>
          </p:nvSpPr>
          <p:spPr>
            <a:xfrm>
              <a:off x="4207905" y="223154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883C51A-290F-401E-91E2-FE6997D3D9B6}"/>
                </a:ext>
              </a:extLst>
            </p:cNvPr>
            <p:cNvSpPr/>
            <p:nvPr/>
          </p:nvSpPr>
          <p:spPr>
            <a:xfrm>
              <a:off x="4446744" y="223154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69F7930-B7ED-4C12-BAE3-B7597466CF6B}"/>
                </a:ext>
              </a:extLst>
            </p:cNvPr>
            <p:cNvSpPr/>
            <p:nvPr/>
          </p:nvSpPr>
          <p:spPr>
            <a:xfrm>
              <a:off x="4685583" y="2231540"/>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59F7593-BEEE-4496-AD8A-846C04140FE7}"/>
                </a:ext>
              </a:extLst>
            </p:cNvPr>
            <p:cNvSpPr/>
            <p:nvPr/>
          </p:nvSpPr>
          <p:spPr>
            <a:xfrm>
              <a:off x="4207905" y="244878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B96BAA8-BDF9-4D91-949D-E35539C7C9A3}"/>
                </a:ext>
              </a:extLst>
            </p:cNvPr>
            <p:cNvSpPr/>
            <p:nvPr/>
          </p:nvSpPr>
          <p:spPr>
            <a:xfrm>
              <a:off x="4446744" y="244878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D1ED3EE-8109-49EB-A2A9-69E23FC39F80}"/>
                </a:ext>
              </a:extLst>
            </p:cNvPr>
            <p:cNvSpPr/>
            <p:nvPr/>
          </p:nvSpPr>
          <p:spPr>
            <a:xfrm>
              <a:off x="4685583" y="2448784"/>
              <a:ext cx="142875" cy="1428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FFBD10B-278B-40FE-9E95-209FE32ED0DE}"/>
                </a:ext>
              </a:extLst>
            </p:cNvPr>
            <p:cNvSpPr/>
            <p:nvPr/>
          </p:nvSpPr>
          <p:spPr>
            <a:xfrm>
              <a:off x="4207905" y="268201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0C3290C-4488-4D25-874E-1D64DE3B5C08}"/>
                </a:ext>
              </a:extLst>
            </p:cNvPr>
            <p:cNvSpPr/>
            <p:nvPr/>
          </p:nvSpPr>
          <p:spPr>
            <a:xfrm>
              <a:off x="4446744" y="268201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3A77932-5B68-4FA3-83CD-66371EA47D89}"/>
                </a:ext>
              </a:extLst>
            </p:cNvPr>
            <p:cNvSpPr/>
            <p:nvPr/>
          </p:nvSpPr>
          <p:spPr>
            <a:xfrm>
              <a:off x="4685583" y="268201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ACF227E-F6EE-40C1-A693-1D9659EE366F}"/>
                </a:ext>
              </a:extLst>
            </p:cNvPr>
            <p:cNvSpPr/>
            <p:nvPr/>
          </p:nvSpPr>
          <p:spPr>
            <a:xfrm>
              <a:off x="4207905" y="289925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C5AE8FC-C7CE-4EFE-A7E3-657C078E532E}"/>
                </a:ext>
              </a:extLst>
            </p:cNvPr>
            <p:cNvSpPr/>
            <p:nvPr/>
          </p:nvSpPr>
          <p:spPr>
            <a:xfrm>
              <a:off x="4446744" y="289925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497EBF5-1110-4A19-A8CD-65E97DA7D417}"/>
                </a:ext>
              </a:extLst>
            </p:cNvPr>
            <p:cNvSpPr/>
            <p:nvPr/>
          </p:nvSpPr>
          <p:spPr>
            <a:xfrm>
              <a:off x="4685583" y="289925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00B745A-8EEF-4FF9-806E-E61E87EB9E22}"/>
                </a:ext>
              </a:extLst>
            </p:cNvPr>
            <p:cNvSpPr/>
            <p:nvPr/>
          </p:nvSpPr>
          <p:spPr>
            <a:xfrm>
              <a:off x="4207905" y="311650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AD05DF4-B897-4DCF-A96E-599A68611FC6}"/>
                </a:ext>
              </a:extLst>
            </p:cNvPr>
            <p:cNvSpPr/>
            <p:nvPr/>
          </p:nvSpPr>
          <p:spPr>
            <a:xfrm>
              <a:off x="4446744" y="311650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5292612-AA7C-4272-A31F-3276B62CCA0E}"/>
                </a:ext>
              </a:extLst>
            </p:cNvPr>
            <p:cNvSpPr/>
            <p:nvPr/>
          </p:nvSpPr>
          <p:spPr>
            <a:xfrm>
              <a:off x="4685583" y="311650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3CDC1E25-CC6D-4587-8A78-073E1F12054B}"/>
                </a:ext>
              </a:extLst>
            </p:cNvPr>
            <p:cNvSpPr/>
            <p:nvPr/>
          </p:nvSpPr>
          <p:spPr>
            <a:xfrm>
              <a:off x="4207905" y="333374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BE344758-5ED5-42D9-868B-84B789D82A32}"/>
                </a:ext>
              </a:extLst>
            </p:cNvPr>
            <p:cNvSpPr/>
            <p:nvPr/>
          </p:nvSpPr>
          <p:spPr>
            <a:xfrm>
              <a:off x="4446744" y="333374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253AFE1-B63C-495D-B106-2BBF79832B83}"/>
                </a:ext>
              </a:extLst>
            </p:cNvPr>
            <p:cNvSpPr/>
            <p:nvPr/>
          </p:nvSpPr>
          <p:spPr>
            <a:xfrm>
              <a:off x="4685583" y="3333749"/>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8EDC4408-7D46-41A3-BE37-6708E49FEAB4}"/>
                </a:ext>
              </a:extLst>
            </p:cNvPr>
            <p:cNvCxnSpPr/>
            <p:nvPr/>
          </p:nvCxnSpPr>
          <p:spPr>
            <a:xfrm flipV="1">
              <a:off x="5013839" y="2624723"/>
              <a:ext cx="50482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圆角矩形 48">
              <a:extLst>
                <a:ext uri="{FF2B5EF4-FFF2-40B4-BE49-F238E27FC236}">
                  <a16:creationId xmlns:a16="http://schemas.microsoft.com/office/drawing/2014/main" id="{165CB7C2-0EC9-4782-8E58-C5376E616653}"/>
                </a:ext>
              </a:extLst>
            </p:cNvPr>
            <p:cNvSpPr/>
            <p:nvPr/>
          </p:nvSpPr>
          <p:spPr>
            <a:xfrm>
              <a:off x="4019550" y="1670050"/>
              <a:ext cx="994289" cy="194310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3E0075A-7C4E-F94F-B16E-86BE6E667DE0}"/>
                  </a:ext>
                </a:extLst>
              </p:cNvPr>
              <p:cNvSpPr txBox="1"/>
              <p:nvPr/>
            </p:nvSpPr>
            <p:spPr>
              <a:xfrm>
                <a:off x="1986282" y="3563700"/>
                <a:ext cx="2087592" cy="4953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limLow>
                        <m:limLowPr>
                          <m:ctrlPr>
                            <a:rPr lang="zh-CN" altLang="zh-CN" sz="2000" i="1" smtClean="0">
                              <a:latin typeface="Cambria Math" panose="02040503050406030204" pitchFamily="18" charset="0"/>
                            </a:rPr>
                          </m:ctrlPr>
                        </m:limLowPr>
                        <m:e>
                          <m:r>
                            <a:rPr lang="en-US" altLang="zh-CN" sz="2000" i="1">
                              <a:latin typeface="Cambria Math" panose="02040503050406030204" pitchFamily="18" charset="0"/>
                              <a:ea typeface="Cambria Math" panose="02040503050406030204" pitchFamily="18" charset="0"/>
                            </a:rPr>
                            <m:t>𝑚𝑖𝑛</m:t>
                          </m:r>
                        </m:e>
                        <m:lim>
                          <m:r>
                            <a:rPr lang="en-US" altLang="zh-CN" sz="2000" i="1">
                              <a:latin typeface="Cambria Math" panose="02040503050406030204" pitchFamily="18" charset="0"/>
                              <a:ea typeface="Cambria Math" panose="02040503050406030204" pitchFamily="18" charset="0"/>
                            </a:rPr>
                            <m:t>𝐺</m:t>
                          </m:r>
                        </m:lim>
                      </m:limLow>
                      <m:r>
                        <a:rPr lang="zh-CN" altLang="en-US" sz="2000" b="0" i="1" smtClean="0">
                          <a:latin typeface="Cambria Math" panose="02040503050406030204" pitchFamily="18" charset="0"/>
                        </a:rPr>
                        <m:t> </m:t>
                      </m:r>
                      <m:limLow>
                        <m:limLowPr>
                          <m:ctrlPr>
                            <a:rPr lang="zh-CN" altLang="zh-CN" sz="2000" i="1">
                              <a:latin typeface="Cambria Math" panose="02040503050406030204" pitchFamily="18" charset="0"/>
                            </a:rPr>
                          </m:ctrlPr>
                        </m:limLowPr>
                        <m:e>
                          <m:r>
                            <a:rPr lang="en-US" altLang="zh-CN" sz="2000" i="1">
                              <a:latin typeface="Cambria Math" panose="02040503050406030204" pitchFamily="18" charset="0"/>
                              <a:ea typeface="Cambria Math" panose="02040503050406030204" pitchFamily="18" charset="0"/>
                            </a:rPr>
                            <m:t>𝑚𝑎𝑥</m:t>
                          </m:r>
                        </m:e>
                        <m:lim>
                          <m:r>
                            <a:rPr lang="en-US" altLang="zh-CN" sz="2000" i="1">
                              <a:latin typeface="Cambria Math" panose="02040503050406030204" pitchFamily="18" charset="0"/>
                              <a:ea typeface="Cambria Math" panose="02040503050406030204" pitchFamily="18" charset="0"/>
                            </a:rPr>
                            <m:t>𝐷</m:t>
                          </m:r>
                        </m:lim>
                      </m:limLow>
                      <m:r>
                        <a:rPr lang="zh-CN" altLang="en-US" sz="2000" b="0" i="1" smtClean="0">
                          <a:latin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oMath>
                  </m:oMathPara>
                </a14:m>
                <a:endParaRPr lang="zh-CN" altLang="zh-CN" sz="2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F3E0075A-7C4E-F94F-B16E-86BE6E667DE0}"/>
                  </a:ext>
                </a:extLst>
              </p:cNvPr>
              <p:cNvSpPr txBox="1">
                <a:spLocks noRot="1" noChangeAspect="1" noMove="1" noResize="1" noEditPoints="1" noAdjustHandles="1" noChangeArrowheads="1" noChangeShapeType="1" noTextEdit="1"/>
              </p:cNvSpPr>
              <p:nvPr/>
            </p:nvSpPr>
            <p:spPr>
              <a:xfrm>
                <a:off x="1986282" y="3563700"/>
                <a:ext cx="2087592" cy="4953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FD3B55F2-852A-014E-B2ED-407A2B6535FC}"/>
                  </a:ext>
                </a:extLst>
              </p:cNvPr>
              <p:cNvSpPr txBox="1"/>
              <p:nvPr/>
            </p:nvSpPr>
            <p:spPr>
              <a:xfrm>
                <a:off x="5320576" y="3541934"/>
                <a:ext cx="2087592" cy="4953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limLow>
                        <m:limLowPr>
                          <m:ctrlPr>
                            <a:rPr lang="zh-CN" altLang="zh-CN" sz="2000" i="1">
                              <a:latin typeface="Cambria Math" panose="02040503050406030204" pitchFamily="18" charset="0"/>
                            </a:rPr>
                          </m:ctrlPr>
                        </m:limLowPr>
                        <m:e>
                          <m:r>
                            <a:rPr lang="en-US" altLang="zh-CN" sz="2000" i="1">
                              <a:latin typeface="Cambria Math" panose="02040503050406030204" pitchFamily="18" charset="0"/>
                              <a:ea typeface="Cambria Math" panose="02040503050406030204" pitchFamily="18" charset="0"/>
                            </a:rPr>
                            <m:t>𝑚𝑎𝑥</m:t>
                          </m:r>
                        </m:e>
                        <m:lim>
                          <m:r>
                            <a:rPr lang="en-US" altLang="zh-CN" sz="2000" i="1">
                              <a:latin typeface="Cambria Math" panose="02040503050406030204" pitchFamily="18" charset="0"/>
                              <a:ea typeface="Cambria Math" panose="02040503050406030204" pitchFamily="18" charset="0"/>
                            </a:rPr>
                            <m:t>𝐷</m:t>
                          </m:r>
                        </m:lim>
                      </m:limLow>
                      <m:r>
                        <a:rPr lang="zh-CN" altLang="en-US" sz="2000" b="0" i="1" smtClean="0">
                          <a:latin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oMath>
                  </m:oMathPara>
                </a14:m>
                <a:endParaRPr lang="zh-CN" altLang="zh-CN" sz="2000" i="1" dirty="0">
                  <a:latin typeface="Cambria Math" panose="02040503050406030204" pitchFamily="18" charset="0"/>
                </a:endParaRPr>
              </a:p>
            </p:txBody>
          </p:sp>
        </mc:Choice>
        <mc:Fallback xmlns="">
          <p:sp>
            <p:nvSpPr>
              <p:cNvPr id="42" name="文本框 41">
                <a:extLst>
                  <a:ext uri="{FF2B5EF4-FFF2-40B4-BE49-F238E27FC236}">
                    <a16:creationId xmlns:a16="http://schemas.microsoft.com/office/drawing/2014/main" id="{FD3B55F2-852A-014E-B2ED-407A2B6535FC}"/>
                  </a:ext>
                </a:extLst>
              </p:cNvPr>
              <p:cNvSpPr txBox="1">
                <a:spLocks noRot="1" noChangeAspect="1" noMove="1" noResize="1" noEditPoints="1" noAdjustHandles="1" noChangeArrowheads="1" noChangeShapeType="1" noTextEdit="1"/>
              </p:cNvSpPr>
              <p:nvPr/>
            </p:nvSpPr>
            <p:spPr>
              <a:xfrm>
                <a:off x="5320576" y="3541934"/>
                <a:ext cx="2087592" cy="495392"/>
              </a:xfrm>
              <a:prstGeom prst="rect">
                <a:avLst/>
              </a:prstGeom>
              <a:blipFill>
                <a:blip r:embed="rId7"/>
                <a:stretch>
                  <a:fillRect b="-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996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en-US" altLang="zh-CN"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GAN</a:t>
            </a:r>
            <a:r>
              <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的图示</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66</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02443" y="5077007"/>
                <a:ext cx="8137922" cy="74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𝐽</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𝐺</m:t>
                          </m:r>
                          <m:r>
                            <a:rPr lang="en-US" altLang="zh-CN" i="1" dirty="0">
                              <a:latin typeface="Cambria Math" panose="02040503050406030204" pitchFamily="18" charset="0"/>
                            </a:rPr>
                            <m:t>,</m:t>
                          </m:r>
                          <m:r>
                            <a:rPr lang="en-US" altLang="zh-CN" i="1" dirty="0">
                              <a:latin typeface="Cambria Math" panose="02040503050406030204" pitchFamily="18" charset="0"/>
                            </a:rPr>
                            <m:t>𝐷</m:t>
                          </m:r>
                        </m:e>
                      </m:d>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𝔼</m:t>
                          </m:r>
                        </m:e>
                        <m:sub>
                          <m:r>
                            <a:rPr lang="en-US" altLang="zh-CN" b="1" i="1" dirty="0">
                              <a:latin typeface="Cambria Math" panose="02040503050406030204" pitchFamily="18" charset="0"/>
                            </a:rPr>
                            <m:t>𝒙</m:t>
                          </m:r>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𝑝</m:t>
                              </m:r>
                            </m:e>
                            <m:sub>
                              <m:r>
                                <a:rPr lang="en-US" altLang="zh-CN" i="1" dirty="0">
                                  <a:latin typeface="Cambria Math" panose="02040503050406030204" pitchFamily="18" charset="0"/>
                                  <a:ea typeface="Cambria Math" panose="02040503050406030204" pitchFamily="18" charset="0"/>
                                </a:rPr>
                                <m:t>𝑑𝑎𝑡𝑎</m:t>
                              </m:r>
                            </m:sub>
                          </m:sSub>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𝒙</m:t>
                              </m:r>
                            </m:e>
                          </m:d>
                        </m:sub>
                      </m:sSub>
                      <m:d>
                        <m:dPr>
                          <m:begChr m:val="["/>
                          <m:endChr m:val="]"/>
                          <m:ctrlPr>
                            <a:rPr lang="en-US" altLang="zh-CN" i="1" dirty="0">
                              <a:latin typeface="Cambria Math" panose="02040503050406030204" pitchFamily="18" charset="0"/>
                              <a:ea typeface="Cambria Math" panose="02040503050406030204" pitchFamily="18" charset="0"/>
                            </a:rPr>
                          </m:ctrlPr>
                        </m:dPr>
                        <m:e>
                          <m:r>
                            <m:rPr>
                              <m:sty m:val="p"/>
                            </m:rPr>
                            <a:rPr lang="en-US" altLang="zh-CN" dirty="0">
                              <a:latin typeface="Cambria Math" panose="02040503050406030204" pitchFamily="18" charset="0"/>
                              <a:ea typeface="Cambria Math" panose="02040503050406030204" pitchFamily="18" charset="0"/>
                            </a:rPr>
                            <m:t>log</m:t>
                          </m:r>
                          <m:r>
                            <a:rPr lang="en-US" altLang="zh-CN" b="0" i="1" dirty="0" smtClean="0">
                              <a:latin typeface="Cambria Math" panose="02040503050406030204" pitchFamily="18" charset="0"/>
                              <a:ea typeface="Cambria Math" panose="02040503050406030204" pitchFamily="18" charset="0"/>
                            </a:rPr>
                            <m:t> </m:t>
                          </m:r>
                          <m:r>
                            <a:rPr lang="en-US" altLang="zh-CN" b="0" i="1" dirty="0" smtClean="0">
                              <a:latin typeface="Cambria Math" panose="02040503050406030204" pitchFamily="18" charset="0"/>
                              <a:ea typeface="Cambria Math" panose="02040503050406030204" pitchFamily="18" charset="0"/>
                            </a:rPr>
                            <m:t>𝐷</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𝒙</m:t>
                              </m:r>
                            </m:e>
                          </m:d>
                        </m:e>
                      </m:d>
                      <m:r>
                        <a:rPr lang="en-US" altLang="zh-CN" i="1" dirty="0">
                          <a:latin typeface="Cambria Math" panose="02040503050406030204" pitchFamily="18" charset="0"/>
                          <a:ea typeface="Cambria Math" panose="02040503050406030204" pitchFamily="18" charset="0"/>
                        </a:rPr>
                        <m:t>+</m:t>
                      </m:r>
                      <m:sSub>
                        <m:sSubPr>
                          <m:ctrlPr>
                            <a:rPr lang="en-US" altLang="zh-CN" b="1"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𝔼</m:t>
                          </m:r>
                        </m:e>
                        <m:sub>
                          <m:r>
                            <a:rPr lang="en-US" altLang="zh-CN" b="1" i="1" dirty="0">
                              <a:latin typeface="Cambria Math" panose="02040503050406030204" pitchFamily="18" charset="0"/>
                              <a:ea typeface="Cambria Math" panose="02040503050406030204" pitchFamily="18" charset="0"/>
                            </a:rPr>
                            <m:t>𝒛</m:t>
                          </m:r>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𝑝</m:t>
                              </m:r>
                            </m:e>
                            <m:sub>
                              <m:r>
                                <a:rPr lang="en-US" altLang="zh-CN" b="1" i="1" dirty="0">
                                  <a:latin typeface="Cambria Math" panose="02040503050406030204" pitchFamily="18" charset="0"/>
                                  <a:ea typeface="Cambria Math" panose="02040503050406030204" pitchFamily="18" charset="0"/>
                                </a:rPr>
                                <m:t>𝒛</m:t>
                              </m:r>
                            </m:sub>
                          </m:sSub>
                          <m:d>
                            <m:dPr>
                              <m:ctrlPr>
                                <a:rPr lang="en-US" altLang="zh-CN" b="1"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𝒛</m:t>
                              </m:r>
                            </m:e>
                          </m:d>
                        </m:sub>
                      </m:sSub>
                      <m:r>
                        <a:rPr lang="en-US" altLang="zh-CN" i="1"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ea typeface="Cambria Math" panose="02040503050406030204" pitchFamily="18" charset="0"/>
                        </a:rPr>
                        <m:t>log</m:t>
                      </m:r>
                      <m:r>
                        <a:rPr lang="en-US" altLang="zh-CN" i="1" dirty="0">
                          <a:latin typeface="Cambria Math" panose="02040503050406030204" pitchFamily="18" charset="0"/>
                          <a:ea typeface="Cambria Math" panose="02040503050406030204" pitchFamily="18" charset="0"/>
                        </a:rPr>
                        <m:t>⁡(1−</m:t>
                      </m:r>
                      <m:r>
                        <a:rPr lang="en-US" altLang="zh-CN" i="1" dirty="0">
                          <a:latin typeface="Cambria Math" panose="02040503050406030204" pitchFamily="18" charset="0"/>
                          <a:ea typeface="Cambria Math" panose="02040503050406030204" pitchFamily="18" charset="0"/>
                        </a:rPr>
                        <m:t>𝐷</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𝐺</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𝒛</m:t>
                      </m:r>
                      <m:r>
                        <a:rPr lang="en-US" altLang="zh-CN" b="1" i="1" dirty="0">
                          <a:latin typeface="Cambria Math" panose="02040503050406030204" pitchFamily="18" charset="0"/>
                          <a:ea typeface="Cambria Math" panose="02040503050406030204" pitchFamily="18" charset="0"/>
                        </a:rPr>
                        <m:t>)))]</m:t>
                      </m:r>
                    </m:oMath>
                  </m:oMathPara>
                </a14:m>
                <a:endParaRPr lang="zh-CN" altLang="zh-CN" dirty="0"/>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DF953CC8-DB8A-184A-8016-A049548DB714}"/>
                  </a:ext>
                </a:extLst>
              </p:cNvPr>
              <p:cNvSpPr txBox="1">
                <a:spLocks noRot="1" noChangeAspect="1" noMove="1" noResize="1" noEditPoints="1" noAdjustHandles="1" noChangeArrowheads="1" noChangeShapeType="1" noTextEdit="1"/>
              </p:cNvSpPr>
              <p:nvPr/>
            </p:nvSpPr>
            <p:spPr>
              <a:xfrm>
                <a:off x="502443" y="5077007"/>
                <a:ext cx="8137922" cy="74869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3E0075A-7C4E-F94F-B16E-86BE6E667DE0}"/>
                  </a:ext>
                </a:extLst>
              </p:cNvPr>
              <p:cNvSpPr txBox="1"/>
              <p:nvPr/>
            </p:nvSpPr>
            <p:spPr>
              <a:xfrm>
                <a:off x="1355584" y="4445209"/>
                <a:ext cx="3489685" cy="523413"/>
              </a:xfrm>
              <a:prstGeom prst="rect">
                <a:avLst/>
              </a:prstGeom>
              <a:noFill/>
            </p:spPr>
            <p:txBody>
              <a:bodyPr wrap="square" rtlCol="0">
                <a:spAutoFit/>
              </a:bodyPr>
              <a:lstStyle/>
              <a:p>
                <a:r>
                  <a:rPr lang="zh-CN" altLang="en-US" dirty="0">
                    <a:latin typeface="Alibaba PuHuiTi" pitchFamily="18" charset="-122"/>
                    <a:ea typeface="Alibaba PuHuiTi" pitchFamily="18" charset="-122"/>
                    <a:cs typeface="Alibaba PuHuiTi" pitchFamily="18" charset="-122"/>
                  </a:rPr>
                  <a:t>生成器    </a:t>
                </a:r>
                <a14:m>
                  <m:oMath xmlns:m="http://schemas.openxmlformats.org/officeDocument/2006/math">
                    <m:limLow>
                      <m:limLowPr>
                        <m:ctrlPr>
                          <a:rPr lang="zh-CN" altLang="zh-CN" sz="2000" i="1" smtClean="0">
                            <a:latin typeface="Cambria Math" panose="02040503050406030204" pitchFamily="18" charset="0"/>
                          </a:rPr>
                        </m:ctrlPr>
                      </m:limLowPr>
                      <m:e>
                        <m:r>
                          <a:rPr lang="en-US" altLang="zh-CN" sz="2000" i="1">
                            <a:latin typeface="Cambria Math" panose="02040503050406030204" pitchFamily="18" charset="0"/>
                            <a:ea typeface="Cambria Math" panose="02040503050406030204" pitchFamily="18" charset="0"/>
                          </a:rPr>
                          <m:t>𝑚𝑖𝑛</m:t>
                        </m:r>
                      </m:e>
                      <m:lim>
                        <m:r>
                          <a:rPr lang="en-US" altLang="zh-CN" sz="2000" i="1">
                            <a:latin typeface="Cambria Math" panose="02040503050406030204" pitchFamily="18" charset="0"/>
                            <a:ea typeface="Cambria Math" panose="02040503050406030204" pitchFamily="18" charset="0"/>
                          </a:rPr>
                          <m:t>𝐺</m:t>
                        </m:r>
                      </m:lim>
                    </m:limLow>
                    <m:r>
                      <a:rPr lang="zh-CN" altLang="en-US" sz="2000" b="0" i="1" smtClean="0">
                        <a:latin typeface="Cambria Math" panose="02040503050406030204" pitchFamily="18" charset="0"/>
                      </a:rPr>
                      <m:t> </m:t>
                    </m:r>
                    <m:limLow>
                      <m:limLowPr>
                        <m:ctrlPr>
                          <a:rPr lang="zh-CN" altLang="zh-CN" sz="2000" i="1">
                            <a:latin typeface="Cambria Math" panose="02040503050406030204" pitchFamily="18" charset="0"/>
                          </a:rPr>
                        </m:ctrlPr>
                      </m:limLowPr>
                      <m:e>
                        <m:r>
                          <a:rPr lang="en-US" altLang="zh-CN" sz="2000" i="1">
                            <a:latin typeface="Cambria Math" panose="02040503050406030204" pitchFamily="18" charset="0"/>
                            <a:ea typeface="Cambria Math" panose="02040503050406030204" pitchFamily="18" charset="0"/>
                          </a:rPr>
                          <m:t>𝑚𝑎𝑥</m:t>
                        </m:r>
                      </m:e>
                      <m:lim>
                        <m:r>
                          <a:rPr lang="en-US" altLang="zh-CN" sz="2000" i="1">
                            <a:latin typeface="Cambria Math" panose="02040503050406030204" pitchFamily="18" charset="0"/>
                            <a:ea typeface="Cambria Math" panose="02040503050406030204" pitchFamily="18" charset="0"/>
                          </a:rPr>
                          <m:t>𝐷</m:t>
                        </m:r>
                      </m:lim>
                    </m:limLow>
                    <m:r>
                      <a:rPr lang="zh-CN" altLang="en-US" sz="2000" b="0" i="1" smtClean="0">
                        <a:latin typeface="Cambria Math" panose="02040503050406030204" pitchFamily="18" charset="0"/>
                      </a:rPr>
                      <m:t> </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𝐽</m:t>
                        </m:r>
                      </m:e>
                      <m:sup>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𝐷</m:t>
                            </m:r>
                          </m:e>
                        </m:d>
                      </m:sup>
                    </m:sSup>
                  </m:oMath>
                </a14:m>
                <a:endParaRPr lang="zh-CN" altLang="zh-CN" sz="2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F3E0075A-7C4E-F94F-B16E-86BE6E667DE0}"/>
                  </a:ext>
                </a:extLst>
              </p:cNvPr>
              <p:cNvSpPr txBox="1">
                <a:spLocks noRot="1" noChangeAspect="1" noMove="1" noResize="1" noEditPoints="1" noAdjustHandles="1" noChangeArrowheads="1" noChangeShapeType="1" noTextEdit="1"/>
              </p:cNvSpPr>
              <p:nvPr/>
            </p:nvSpPr>
            <p:spPr>
              <a:xfrm>
                <a:off x="1355584" y="4445209"/>
                <a:ext cx="3489685" cy="523413"/>
              </a:xfrm>
              <a:prstGeom prst="rect">
                <a:avLst/>
              </a:prstGeom>
              <a:blipFill>
                <a:blip r:embed="rId5"/>
                <a:stretch>
                  <a:fillRect l="-1449" b="-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FD3B55F2-852A-014E-B2ED-407A2B6535FC}"/>
                  </a:ext>
                </a:extLst>
              </p:cNvPr>
              <p:cNvSpPr txBox="1"/>
              <p:nvPr/>
            </p:nvSpPr>
            <p:spPr>
              <a:xfrm>
                <a:off x="5299940" y="4445209"/>
                <a:ext cx="2856087" cy="521361"/>
              </a:xfrm>
              <a:prstGeom prst="rect">
                <a:avLst/>
              </a:prstGeom>
              <a:noFill/>
            </p:spPr>
            <p:txBody>
              <a:bodyPr wrap="square" rtlCol="0">
                <a:spAutoFit/>
              </a:bodyPr>
              <a:lstStyle/>
              <a:p>
                <a:r>
                  <a:rPr lang="zh-CN" altLang="en-US" sz="2000" dirty="0">
                    <a:latin typeface="Alibaba PuHuiTi" pitchFamily="18" charset="-122"/>
                    <a:ea typeface="Alibaba PuHuiTi" pitchFamily="18" charset="-122"/>
                    <a:cs typeface="Alibaba PuHuiTi" pitchFamily="18" charset="-122"/>
                  </a:rPr>
                  <a:t>判别器   </a:t>
                </a:r>
                <a14:m>
                  <m:oMath xmlns:m="http://schemas.openxmlformats.org/officeDocument/2006/math">
                    <m:limLow>
                      <m:limLowPr>
                        <m:ctrlPr>
                          <a:rPr lang="zh-CN" altLang="zh-CN" sz="2000" i="1">
                            <a:latin typeface="Cambria Math" panose="02040503050406030204" pitchFamily="18" charset="0"/>
                          </a:rPr>
                        </m:ctrlPr>
                      </m:limLowPr>
                      <m:e>
                        <m:r>
                          <a:rPr lang="en-US" altLang="zh-CN" sz="2000" i="1">
                            <a:latin typeface="Cambria Math" panose="02040503050406030204" pitchFamily="18" charset="0"/>
                            <a:ea typeface="Cambria Math" panose="02040503050406030204" pitchFamily="18" charset="0"/>
                          </a:rPr>
                          <m:t>𝑚𝑎𝑥</m:t>
                        </m:r>
                      </m:e>
                      <m:lim>
                        <m:r>
                          <a:rPr lang="en-US" altLang="zh-CN" sz="2000" i="1">
                            <a:latin typeface="Cambria Math" panose="02040503050406030204" pitchFamily="18" charset="0"/>
                            <a:ea typeface="Cambria Math" panose="02040503050406030204" pitchFamily="18" charset="0"/>
                          </a:rPr>
                          <m:t>𝐷</m:t>
                        </m:r>
                      </m:lim>
                    </m:limLow>
                    <m:r>
                      <a:rPr lang="zh-CN" altLang="en-US" sz="2000" b="0" i="1" smtClean="0">
                        <a:latin typeface="Cambria Math" panose="02040503050406030204" pitchFamily="18" charset="0"/>
                      </a:rPr>
                      <m:t> </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𝐽</m:t>
                        </m:r>
                      </m:e>
                      <m:sup>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𝐷</m:t>
                            </m:r>
                          </m:e>
                        </m:d>
                      </m:sup>
                    </m:sSup>
                  </m:oMath>
                </a14:m>
                <a:endParaRPr lang="zh-CN" altLang="zh-CN" sz="2000" i="1" dirty="0">
                  <a:latin typeface="Cambria Math" panose="02040503050406030204" pitchFamily="18" charset="0"/>
                </a:endParaRPr>
              </a:p>
            </p:txBody>
          </p:sp>
        </mc:Choice>
        <mc:Fallback xmlns="">
          <p:sp>
            <p:nvSpPr>
              <p:cNvPr id="42" name="文本框 41">
                <a:extLst>
                  <a:ext uri="{FF2B5EF4-FFF2-40B4-BE49-F238E27FC236}">
                    <a16:creationId xmlns:a16="http://schemas.microsoft.com/office/drawing/2014/main" id="{FD3B55F2-852A-014E-B2ED-407A2B6535FC}"/>
                  </a:ext>
                </a:extLst>
              </p:cNvPr>
              <p:cNvSpPr txBox="1">
                <a:spLocks noRot="1" noChangeAspect="1" noMove="1" noResize="1" noEditPoints="1" noAdjustHandles="1" noChangeArrowheads="1" noChangeShapeType="1" noTextEdit="1"/>
              </p:cNvSpPr>
              <p:nvPr/>
            </p:nvSpPr>
            <p:spPr>
              <a:xfrm>
                <a:off x="5299940" y="4445209"/>
                <a:ext cx="2856087" cy="521361"/>
              </a:xfrm>
              <a:prstGeom prst="rect">
                <a:avLst/>
              </a:prstGeom>
              <a:blipFill>
                <a:blip r:embed="rId6"/>
                <a:stretch>
                  <a:fillRect l="-1770" b="-2381"/>
                </a:stretch>
              </a:blipFill>
            </p:spPr>
            <p:txBody>
              <a:bodyPr/>
              <a:lstStyle/>
              <a:p>
                <a:r>
                  <a:rPr lang="zh-CN" altLang="en-US">
                    <a:noFill/>
                  </a:rPr>
                  <a:t> </a:t>
                </a:r>
              </a:p>
            </p:txBody>
          </p:sp>
        </mc:Fallback>
      </mc:AlternateContent>
      <p:pic>
        <p:nvPicPr>
          <p:cNvPr id="43" name="图片 42">
            <a:extLst>
              <a:ext uri="{FF2B5EF4-FFF2-40B4-BE49-F238E27FC236}">
                <a16:creationId xmlns:a16="http://schemas.microsoft.com/office/drawing/2014/main" id="{647DBF5C-2FA0-3241-B11D-05C6DE801863}"/>
              </a:ext>
            </a:extLst>
          </p:cNvPr>
          <p:cNvPicPr>
            <a:picLocks noChangeAspect="1"/>
          </p:cNvPicPr>
          <p:nvPr/>
        </p:nvPicPr>
        <p:blipFill>
          <a:blip r:embed="rId7"/>
          <a:stretch>
            <a:fillRect/>
          </a:stretch>
        </p:blipFill>
        <p:spPr>
          <a:xfrm>
            <a:off x="1293911" y="1557347"/>
            <a:ext cx="7168351" cy="2751561"/>
          </a:xfrm>
          <a:prstGeom prst="rect">
            <a:avLst/>
          </a:prstGeom>
        </p:spPr>
      </p:pic>
      <p:sp>
        <p:nvSpPr>
          <p:cNvPr id="44" name="文本框 43">
            <a:extLst>
              <a:ext uri="{FF2B5EF4-FFF2-40B4-BE49-F238E27FC236}">
                <a16:creationId xmlns:a16="http://schemas.microsoft.com/office/drawing/2014/main" id="{77440FF1-2F5D-9444-A442-A9B59C6F5DB6}"/>
              </a:ext>
            </a:extLst>
          </p:cNvPr>
          <p:cNvSpPr txBox="1"/>
          <p:nvPr/>
        </p:nvSpPr>
        <p:spPr>
          <a:xfrm>
            <a:off x="913214" y="1559384"/>
            <a:ext cx="884740" cy="369332"/>
          </a:xfrm>
          <a:prstGeom prst="rect">
            <a:avLst/>
          </a:prstGeom>
          <a:noFill/>
        </p:spPr>
        <p:txBody>
          <a:bodyPr wrap="square" rtlCol="0">
            <a:spAutoFit/>
          </a:bodyPr>
          <a:lstStyle/>
          <a:p>
            <a:r>
              <a:rPr lang="zh-CN" altLang="en-US" dirty="0">
                <a:latin typeface="Alibaba PuHuiTi" pitchFamily="18" charset="-122"/>
                <a:ea typeface="Alibaba PuHuiTi" pitchFamily="18" charset="-122"/>
                <a:cs typeface="Alibaba PuHuiTi" pitchFamily="18" charset="-122"/>
              </a:rPr>
              <a:t>判别器</a:t>
            </a:r>
            <a:endParaRPr lang="en-US" dirty="0">
              <a:latin typeface="Alibaba PuHuiTi" pitchFamily="18" charset="-122"/>
              <a:ea typeface="Alibaba PuHuiTi" pitchFamily="18" charset="-122"/>
              <a:cs typeface="Alibaba PuHuiTi" pitchFamily="18" charset="-122"/>
            </a:endParaRPr>
          </a:p>
        </p:txBody>
      </p:sp>
      <p:cxnSp>
        <p:nvCxnSpPr>
          <p:cNvPr id="45" name="直接箭头连接符 47">
            <a:extLst>
              <a:ext uri="{FF2B5EF4-FFF2-40B4-BE49-F238E27FC236}">
                <a16:creationId xmlns:a16="http://schemas.microsoft.com/office/drawing/2014/main" id="{751B65E8-3BAF-4049-8977-5D50658E75C1}"/>
              </a:ext>
            </a:extLst>
          </p:cNvPr>
          <p:cNvCxnSpPr>
            <a:cxnSpLocks/>
            <a:stCxn id="44" idx="2"/>
          </p:cNvCxnSpPr>
          <p:nvPr/>
        </p:nvCxnSpPr>
        <p:spPr>
          <a:xfrm>
            <a:off x="1355584" y="1928716"/>
            <a:ext cx="210457" cy="237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文本框 45">
            <a:extLst>
              <a:ext uri="{FF2B5EF4-FFF2-40B4-BE49-F238E27FC236}">
                <a16:creationId xmlns:a16="http://schemas.microsoft.com/office/drawing/2014/main" id="{1334E566-5A8E-6043-8FF7-67DA8B701B6C}"/>
              </a:ext>
            </a:extLst>
          </p:cNvPr>
          <p:cNvSpPr txBox="1"/>
          <p:nvPr/>
        </p:nvSpPr>
        <p:spPr>
          <a:xfrm>
            <a:off x="2161353" y="1127750"/>
            <a:ext cx="655152" cy="369332"/>
          </a:xfrm>
          <a:prstGeom prst="rect">
            <a:avLst/>
          </a:prstGeom>
          <a:noFill/>
        </p:spPr>
        <p:txBody>
          <a:bodyPr wrap="square" rtlCol="0">
            <a:spAutoFit/>
          </a:bodyPr>
          <a:lstStyle/>
          <a:p>
            <a:r>
              <a:rPr lang="zh-CN" altLang="en-US" dirty="0">
                <a:latin typeface="Alibaba PuHuiTi" pitchFamily="18" charset="-122"/>
                <a:ea typeface="Alibaba PuHuiTi" pitchFamily="18" charset="-122"/>
                <a:cs typeface="Alibaba PuHuiTi" pitchFamily="18" charset="-122"/>
              </a:rPr>
              <a:t>数据</a:t>
            </a:r>
            <a:endParaRPr lang="en-US" dirty="0">
              <a:latin typeface="Alibaba PuHuiTi" pitchFamily="18" charset="-122"/>
              <a:ea typeface="Alibaba PuHuiTi" pitchFamily="18" charset="-122"/>
              <a:cs typeface="Alibaba PuHuiTi" pitchFamily="18" charset="-122"/>
            </a:endParaRPr>
          </a:p>
        </p:txBody>
      </p:sp>
      <p:cxnSp>
        <p:nvCxnSpPr>
          <p:cNvPr id="47" name="直接箭头连接符 49">
            <a:extLst>
              <a:ext uri="{FF2B5EF4-FFF2-40B4-BE49-F238E27FC236}">
                <a16:creationId xmlns:a16="http://schemas.microsoft.com/office/drawing/2014/main" id="{4EDF931A-FA3B-AF4F-8E4A-75C18950D2C3}"/>
              </a:ext>
            </a:extLst>
          </p:cNvPr>
          <p:cNvCxnSpPr>
            <a:cxnSpLocks/>
            <a:stCxn id="46" idx="2"/>
          </p:cNvCxnSpPr>
          <p:nvPr/>
        </p:nvCxnSpPr>
        <p:spPr>
          <a:xfrm>
            <a:off x="2488929" y="1497082"/>
            <a:ext cx="0" cy="23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文本框 47">
            <a:extLst>
              <a:ext uri="{FF2B5EF4-FFF2-40B4-BE49-F238E27FC236}">
                <a16:creationId xmlns:a16="http://schemas.microsoft.com/office/drawing/2014/main" id="{B97428CD-0B48-3843-95F8-A16D18922598}"/>
              </a:ext>
            </a:extLst>
          </p:cNvPr>
          <p:cNvSpPr txBox="1"/>
          <p:nvPr/>
        </p:nvSpPr>
        <p:spPr>
          <a:xfrm>
            <a:off x="2929638" y="1816127"/>
            <a:ext cx="884740" cy="369332"/>
          </a:xfrm>
          <a:prstGeom prst="rect">
            <a:avLst/>
          </a:prstGeom>
          <a:noFill/>
        </p:spPr>
        <p:txBody>
          <a:bodyPr wrap="square" rtlCol="0">
            <a:spAutoFit/>
          </a:bodyPr>
          <a:lstStyle/>
          <a:p>
            <a:r>
              <a:rPr lang="zh-CN" altLang="en-US" dirty="0">
                <a:latin typeface="Alibaba PuHuiTi" pitchFamily="18" charset="-122"/>
                <a:ea typeface="Alibaba PuHuiTi" pitchFamily="18" charset="-122"/>
                <a:cs typeface="Alibaba PuHuiTi" pitchFamily="18" charset="-122"/>
              </a:rPr>
              <a:t>生成器</a:t>
            </a:r>
            <a:endParaRPr lang="en-US" dirty="0">
              <a:latin typeface="Alibaba PuHuiTi" pitchFamily="18" charset="-122"/>
              <a:ea typeface="Alibaba PuHuiTi" pitchFamily="18" charset="-122"/>
              <a:cs typeface="Alibaba PuHuiTi" pitchFamily="18" charset="-122"/>
            </a:endParaRPr>
          </a:p>
        </p:txBody>
      </p:sp>
      <p:cxnSp>
        <p:nvCxnSpPr>
          <p:cNvPr id="49" name="直接箭头连接符 51">
            <a:extLst>
              <a:ext uri="{FF2B5EF4-FFF2-40B4-BE49-F238E27FC236}">
                <a16:creationId xmlns:a16="http://schemas.microsoft.com/office/drawing/2014/main" id="{4E791CC1-605D-EF48-9C32-E63235DC49AA}"/>
              </a:ext>
            </a:extLst>
          </p:cNvPr>
          <p:cNvCxnSpPr>
            <a:cxnSpLocks/>
            <a:stCxn id="48" idx="2"/>
          </p:cNvCxnSpPr>
          <p:nvPr/>
        </p:nvCxnSpPr>
        <p:spPr>
          <a:xfrm flipH="1">
            <a:off x="3066274" y="2185459"/>
            <a:ext cx="305734" cy="2480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2339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A1662F5-0225-1840-9C1A-0A0B93A586C8}"/>
              </a:ext>
            </a:extLst>
          </p:cNvPr>
          <p:cNvPicPr>
            <a:picLocks noChangeAspect="1"/>
          </p:cNvPicPr>
          <p:nvPr/>
        </p:nvPicPr>
        <p:blipFill rotWithShape="1">
          <a:blip r:embed="rId2"/>
          <a:srcRect l="24221"/>
          <a:stretch/>
        </p:blipFill>
        <p:spPr>
          <a:xfrm>
            <a:off x="5486400" y="1367851"/>
            <a:ext cx="3195732" cy="4365729"/>
          </a:xfrm>
          <a:prstGeom prst="rect">
            <a:avLst/>
          </a:prstGeom>
        </p:spPr>
      </p:pic>
      <p:sp>
        <p:nvSpPr>
          <p:cNvPr id="2" name="标题 1"/>
          <p:cNvSpPr>
            <a:spLocks noGrp="1"/>
          </p:cNvSpPr>
          <p:nvPr>
            <p:ph type="title"/>
          </p:nvPr>
        </p:nvSpPr>
        <p:spPr>
          <a:xfrm>
            <a:off x="681738" y="1"/>
            <a:ext cx="8137922" cy="1028699"/>
          </a:xfrm>
        </p:spPr>
        <p:txBody>
          <a:bodyPr>
            <a:normAutofit/>
          </a:bodyPr>
          <a:lstStyle/>
          <a:p>
            <a:r>
              <a:rPr lang="zh-CN" altLang="en-US" sz="2600" dirty="0"/>
              <a:t>理想最终均衡</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67</a:t>
            </a:fld>
            <a:endParaRPr lang="zh-CN" altLang="en-US" dirty="0"/>
          </a:p>
        </p:txBody>
      </p:sp>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66125" y="1697513"/>
            <a:ext cx="4720578" cy="346297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生成器生成完美的数据分布</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20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判别器不能分辨真实的和生成的数据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文本框 2">
            <a:extLst>
              <a:ext uri="{FF2B5EF4-FFF2-40B4-BE49-F238E27FC236}">
                <a16:creationId xmlns:a16="http://schemas.microsoft.com/office/drawing/2014/main" id="{8B564B20-5322-4CA6-8239-83BEC4BF464E}"/>
              </a:ext>
            </a:extLst>
          </p:cNvPr>
          <p:cNvSpPr txBox="1"/>
          <p:nvPr/>
        </p:nvSpPr>
        <p:spPr>
          <a:xfrm>
            <a:off x="5135592" y="3945148"/>
            <a:ext cx="356188" cy="461665"/>
          </a:xfrm>
          <a:prstGeom prst="rect">
            <a:avLst/>
          </a:prstGeom>
          <a:noFill/>
        </p:spPr>
        <p:txBody>
          <a:bodyPr wrap="none" rtlCol="0">
            <a:spAutoFit/>
          </a:bodyPr>
          <a:lstStyle/>
          <a:p>
            <a:r>
              <a:rPr lang="en-US" altLang="zh-CN" sz="2400" b="1" i="1" dirty="0"/>
              <a:t>x</a:t>
            </a:r>
            <a:endParaRPr lang="zh-CN" altLang="en-US" b="1" i="1" dirty="0"/>
          </a:p>
        </p:txBody>
      </p:sp>
      <p:sp>
        <p:nvSpPr>
          <p:cNvPr id="7" name="文本框 6">
            <a:extLst>
              <a:ext uri="{FF2B5EF4-FFF2-40B4-BE49-F238E27FC236}">
                <a16:creationId xmlns:a16="http://schemas.microsoft.com/office/drawing/2014/main" id="{12B84E3D-03DE-46E0-9A5F-3F082FEF15A7}"/>
              </a:ext>
            </a:extLst>
          </p:cNvPr>
          <p:cNvSpPr txBox="1"/>
          <p:nvPr/>
        </p:nvSpPr>
        <p:spPr>
          <a:xfrm>
            <a:off x="5135592" y="5131372"/>
            <a:ext cx="338554" cy="461665"/>
          </a:xfrm>
          <a:prstGeom prst="rect">
            <a:avLst/>
          </a:prstGeom>
          <a:noFill/>
        </p:spPr>
        <p:txBody>
          <a:bodyPr wrap="none" rtlCol="0">
            <a:spAutoFit/>
          </a:bodyPr>
          <a:lstStyle/>
          <a:p>
            <a:r>
              <a:rPr lang="en-US" altLang="zh-CN" sz="2400" b="1" i="1" dirty="0"/>
              <a:t>z</a:t>
            </a:r>
            <a:endParaRPr lang="zh-CN" altLang="en-US" b="1" i="1" dirty="0"/>
          </a:p>
        </p:txBody>
      </p:sp>
    </p:spTree>
    <p:extLst>
      <p:ext uri="{BB962C8B-B14F-4D97-AF65-F5344CB8AC3E}">
        <p14:creationId xmlns:p14="http://schemas.microsoft.com/office/powerpoint/2010/main" val="3640656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04E7466-D0A8-4FBE-B766-B16241FBF28B}"/>
              </a:ext>
            </a:extLst>
          </p:cNvPr>
          <p:cNvPicPr>
            <a:picLocks noChangeAspect="1"/>
          </p:cNvPicPr>
          <p:nvPr/>
        </p:nvPicPr>
        <p:blipFill>
          <a:blip r:embed="rId2"/>
          <a:stretch>
            <a:fillRect/>
          </a:stretch>
        </p:blipFill>
        <p:spPr>
          <a:xfrm>
            <a:off x="459702" y="1737782"/>
            <a:ext cx="8359958" cy="4244287"/>
          </a:xfrm>
          <a:prstGeom prst="rect">
            <a:avLst/>
          </a:prstGeom>
        </p:spPr>
      </p:pic>
      <p:sp>
        <p:nvSpPr>
          <p:cNvPr id="2" name="标题 1"/>
          <p:cNvSpPr>
            <a:spLocks noGrp="1"/>
          </p:cNvSpPr>
          <p:nvPr>
            <p:ph type="title"/>
          </p:nvPr>
        </p:nvSpPr>
        <p:spPr>
          <a:xfrm>
            <a:off x="681738" y="1"/>
            <a:ext cx="8137922" cy="1028699"/>
          </a:xfrm>
        </p:spPr>
        <p:txBody>
          <a:bodyPr>
            <a:normAutofit/>
          </a:bodyPr>
          <a:lstStyle/>
          <a:p>
            <a:r>
              <a:rPr lang="zh-CN" altLang="en-US" sz="2600" dirty="0"/>
              <a:t>训练</a:t>
            </a:r>
            <a:r>
              <a:rPr lang="en-US" altLang="zh-CN" sz="2600" dirty="0"/>
              <a:t>GAN</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68</a:t>
            </a:fld>
            <a:endParaRPr lang="zh-CN" altLang="en-US" dirty="0"/>
          </a:p>
        </p:txBody>
      </p:sp>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933773" y="1265220"/>
            <a:ext cx="1707247" cy="72906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训练判别器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矩形 8">
            <a:extLst>
              <a:ext uri="{FF2B5EF4-FFF2-40B4-BE49-F238E27FC236}">
                <a16:creationId xmlns:a16="http://schemas.microsoft.com/office/drawing/2014/main" id="{2B892A98-953A-4749-84A0-118B40D9D9EF}"/>
              </a:ext>
            </a:extLst>
          </p:cNvPr>
          <p:cNvSpPr/>
          <p:nvPr/>
        </p:nvSpPr>
        <p:spPr>
          <a:xfrm>
            <a:off x="459702" y="1980460"/>
            <a:ext cx="8359958" cy="239227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039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04E7466-D0A8-4FBE-B766-B16241FBF28B}"/>
              </a:ext>
            </a:extLst>
          </p:cNvPr>
          <p:cNvPicPr>
            <a:picLocks noChangeAspect="1"/>
          </p:cNvPicPr>
          <p:nvPr/>
        </p:nvPicPr>
        <p:blipFill>
          <a:blip r:embed="rId2"/>
          <a:stretch>
            <a:fillRect/>
          </a:stretch>
        </p:blipFill>
        <p:spPr>
          <a:xfrm>
            <a:off x="459702" y="1737782"/>
            <a:ext cx="8359958" cy="4244287"/>
          </a:xfrm>
          <a:prstGeom prst="rect">
            <a:avLst/>
          </a:prstGeom>
        </p:spPr>
      </p:pic>
      <p:sp>
        <p:nvSpPr>
          <p:cNvPr id="2" name="标题 1"/>
          <p:cNvSpPr>
            <a:spLocks noGrp="1"/>
          </p:cNvSpPr>
          <p:nvPr>
            <p:ph type="title"/>
          </p:nvPr>
        </p:nvSpPr>
        <p:spPr>
          <a:xfrm>
            <a:off x="681738" y="1"/>
            <a:ext cx="8137922" cy="1028699"/>
          </a:xfrm>
        </p:spPr>
        <p:txBody>
          <a:bodyPr>
            <a:normAutofit/>
          </a:bodyPr>
          <a:lstStyle/>
          <a:p>
            <a:r>
              <a:rPr lang="zh-CN" altLang="en-US" sz="2600" dirty="0"/>
              <a:t>训练</a:t>
            </a:r>
            <a:r>
              <a:rPr lang="en-US" altLang="zh-CN" sz="2600" dirty="0"/>
              <a:t>GAN</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69</a:t>
            </a:fld>
            <a:endParaRPr lang="zh-CN" altLang="en-US" dirty="0"/>
          </a:p>
        </p:txBody>
      </p:sp>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954794" y="3696825"/>
            <a:ext cx="1707247" cy="72906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训练生成器</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矩形 8">
            <a:extLst>
              <a:ext uri="{FF2B5EF4-FFF2-40B4-BE49-F238E27FC236}">
                <a16:creationId xmlns:a16="http://schemas.microsoft.com/office/drawing/2014/main" id="{2B892A98-953A-4749-84A0-118B40D9D9EF}"/>
              </a:ext>
            </a:extLst>
          </p:cNvPr>
          <p:cNvSpPr/>
          <p:nvPr/>
        </p:nvSpPr>
        <p:spPr>
          <a:xfrm>
            <a:off x="459702" y="4319752"/>
            <a:ext cx="8359958" cy="136634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481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无监督学习的应用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a:t>
            </a:fld>
            <a:endParaRPr lang="zh-CN" altLang="en-US" dirty="0"/>
          </a:p>
        </p:txBody>
      </p:sp>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719984" cy="470505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数据结构发现，数据科学</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数据压缩</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异常值检测</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新数据生成</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学习输入到监督学习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强化学习算法的表示（</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使原因可能更简单地与输出或奖励相关</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生物学习和感知理论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209391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zh-CN" altLang="en-US" sz="2600" dirty="0"/>
              <a:t>判别器的最优策略</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70</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566125" y="1697513"/>
                <a:ext cx="4720578" cy="346297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𝑑𝑎𝑡𝑎</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𝐺</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𝐷</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满足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𝐷</m:t>
                      </m:r>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e>
                      </m:d>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𝑑𝑎𝑡𝑎</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num>
                        <m:den>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𝑑𝑎𝑡𝑎</m:t>
                              </m:r>
                            </m:sub>
                          </m:sSub>
                          <m:d>
                            <m:dPr>
                              <m:ctrlP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e>
                          </m:d>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𝐺</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den>
                      </m:f>
                    </m:oMath>
                  </m:oMathPara>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如果可以达到这个最优态，意味着就能达到</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GAN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的理想均衡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DF953CC8-DB8A-184A-8016-A049548DB714}"/>
                  </a:ext>
                </a:extLst>
              </p:cNvPr>
              <p:cNvSpPr txBox="1">
                <a:spLocks noRot="1" noChangeAspect="1" noMove="1" noResize="1" noEditPoints="1" noAdjustHandles="1" noChangeArrowheads="1" noChangeShapeType="1" noTextEdit="1"/>
              </p:cNvSpPr>
              <p:nvPr/>
            </p:nvSpPr>
            <p:spPr>
              <a:xfrm>
                <a:off x="566125" y="1697513"/>
                <a:ext cx="4720578" cy="3462973"/>
              </a:xfrm>
              <a:prstGeom prst="rect">
                <a:avLst/>
              </a:prstGeom>
              <a:blipFill>
                <a:blip r:embed="rId4"/>
                <a:stretch>
                  <a:fillRect l="-806" r="-107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647DBF5C-2FA0-3241-B11D-05C6DE801863}"/>
              </a:ext>
            </a:extLst>
          </p:cNvPr>
          <p:cNvPicPr>
            <a:picLocks noChangeAspect="1"/>
          </p:cNvPicPr>
          <p:nvPr/>
        </p:nvPicPr>
        <p:blipFill rotWithShape="1">
          <a:blip r:embed="rId5"/>
          <a:srcRect r="65998"/>
          <a:stretch/>
        </p:blipFill>
        <p:spPr>
          <a:xfrm>
            <a:off x="5465990" y="2155522"/>
            <a:ext cx="3236171" cy="3653308"/>
          </a:xfrm>
          <a:prstGeom prst="rect">
            <a:avLst/>
          </a:prstGeom>
        </p:spPr>
      </p:pic>
      <p:sp>
        <p:nvSpPr>
          <p:cNvPr id="9" name="文本框 43">
            <a:extLst>
              <a:ext uri="{FF2B5EF4-FFF2-40B4-BE49-F238E27FC236}">
                <a16:creationId xmlns:a16="http://schemas.microsoft.com/office/drawing/2014/main" id="{77440FF1-2F5D-9444-A442-A9B59C6F5DB6}"/>
              </a:ext>
            </a:extLst>
          </p:cNvPr>
          <p:cNvSpPr txBox="1"/>
          <p:nvPr/>
        </p:nvSpPr>
        <p:spPr>
          <a:xfrm>
            <a:off x="5451510" y="1996994"/>
            <a:ext cx="9052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Alibaba PuHuiTi" pitchFamily="18" charset="-122"/>
                <a:ea typeface="Alibaba PuHuiTi" pitchFamily="18" charset="-122"/>
                <a:cs typeface="Alibaba PuHuiTi" pitchFamily="18" charset="-122"/>
              </a:rPr>
              <a:t>判别器</a:t>
            </a:r>
            <a:endParaRPr lang="en-US" dirty="0">
              <a:latin typeface="Alibaba PuHuiTi" pitchFamily="18" charset="-122"/>
              <a:ea typeface="Alibaba PuHuiTi" pitchFamily="18" charset="-122"/>
              <a:cs typeface="Alibaba PuHuiTi" pitchFamily="18" charset="-122"/>
            </a:endParaRPr>
          </a:p>
        </p:txBody>
      </p:sp>
      <p:cxnSp>
        <p:nvCxnSpPr>
          <p:cNvPr id="10" name="直接箭头连接符 47">
            <a:extLst>
              <a:ext uri="{FF2B5EF4-FFF2-40B4-BE49-F238E27FC236}">
                <a16:creationId xmlns:a16="http://schemas.microsoft.com/office/drawing/2014/main" id="{751B65E8-3BAF-4049-8977-5D50658E75C1}"/>
              </a:ext>
            </a:extLst>
          </p:cNvPr>
          <p:cNvCxnSpPr>
            <a:cxnSpLocks/>
            <a:stCxn id="9" idx="2"/>
          </p:cNvCxnSpPr>
          <p:nvPr/>
        </p:nvCxnSpPr>
        <p:spPr>
          <a:xfrm>
            <a:off x="5904110" y="2366326"/>
            <a:ext cx="128098" cy="3693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文本框 45">
            <a:extLst>
              <a:ext uri="{FF2B5EF4-FFF2-40B4-BE49-F238E27FC236}">
                <a16:creationId xmlns:a16="http://schemas.microsoft.com/office/drawing/2014/main" id="{1334E566-5A8E-6043-8FF7-67DA8B701B6C}"/>
              </a:ext>
            </a:extLst>
          </p:cNvPr>
          <p:cNvSpPr txBox="1"/>
          <p:nvPr/>
        </p:nvSpPr>
        <p:spPr>
          <a:xfrm>
            <a:off x="6640679" y="1559767"/>
            <a:ext cx="67452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Alibaba PuHuiTi" pitchFamily="18" charset="-122"/>
                <a:ea typeface="Alibaba PuHuiTi" pitchFamily="18" charset="-122"/>
                <a:cs typeface="Alibaba PuHuiTi" pitchFamily="18" charset="-122"/>
              </a:rPr>
              <a:t>数据</a:t>
            </a:r>
            <a:endParaRPr lang="en-US" dirty="0">
              <a:latin typeface="Alibaba PuHuiTi" pitchFamily="18" charset="-122"/>
              <a:ea typeface="Alibaba PuHuiTi" pitchFamily="18" charset="-122"/>
              <a:cs typeface="Alibaba PuHuiTi" pitchFamily="18" charset="-122"/>
            </a:endParaRPr>
          </a:p>
        </p:txBody>
      </p:sp>
      <p:cxnSp>
        <p:nvCxnSpPr>
          <p:cNvPr id="12" name="直接箭头连接符 49">
            <a:extLst>
              <a:ext uri="{FF2B5EF4-FFF2-40B4-BE49-F238E27FC236}">
                <a16:creationId xmlns:a16="http://schemas.microsoft.com/office/drawing/2014/main" id="{4EDF931A-FA3B-AF4F-8E4A-75C18950D2C3}"/>
              </a:ext>
            </a:extLst>
          </p:cNvPr>
          <p:cNvCxnSpPr>
            <a:cxnSpLocks/>
            <a:stCxn id="11" idx="2"/>
          </p:cNvCxnSpPr>
          <p:nvPr/>
        </p:nvCxnSpPr>
        <p:spPr>
          <a:xfrm>
            <a:off x="6977940" y="1929099"/>
            <a:ext cx="0" cy="3693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文本框 47">
            <a:extLst>
              <a:ext uri="{FF2B5EF4-FFF2-40B4-BE49-F238E27FC236}">
                <a16:creationId xmlns:a16="http://schemas.microsoft.com/office/drawing/2014/main" id="{B97428CD-0B48-3843-95F8-A16D18922598}"/>
              </a:ext>
            </a:extLst>
          </p:cNvPr>
          <p:cNvSpPr txBox="1"/>
          <p:nvPr/>
        </p:nvSpPr>
        <p:spPr>
          <a:xfrm>
            <a:off x="7597540" y="2366326"/>
            <a:ext cx="98033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Alibaba PuHuiTi" pitchFamily="18" charset="-122"/>
                <a:ea typeface="Alibaba PuHuiTi" pitchFamily="18" charset="-122"/>
                <a:cs typeface="Alibaba PuHuiTi" pitchFamily="18" charset="-122"/>
              </a:rPr>
              <a:t>生成器</a:t>
            </a:r>
            <a:endParaRPr lang="en-US" dirty="0">
              <a:latin typeface="Alibaba PuHuiTi" pitchFamily="18" charset="-122"/>
              <a:ea typeface="Alibaba PuHuiTi" pitchFamily="18" charset="-122"/>
              <a:cs typeface="Alibaba PuHuiTi" pitchFamily="18" charset="-122"/>
            </a:endParaRPr>
          </a:p>
        </p:txBody>
      </p:sp>
      <p:cxnSp>
        <p:nvCxnSpPr>
          <p:cNvPr id="14" name="直接箭头连接符 51">
            <a:extLst>
              <a:ext uri="{FF2B5EF4-FFF2-40B4-BE49-F238E27FC236}">
                <a16:creationId xmlns:a16="http://schemas.microsoft.com/office/drawing/2014/main" id="{4E791CC1-605D-EF48-9C32-E63235DC49AA}"/>
              </a:ext>
            </a:extLst>
          </p:cNvPr>
          <p:cNvCxnSpPr>
            <a:cxnSpLocks/>
            <a:stCxn id="13" idx="2"/>
          </p:cNvCxnSpPr>
          <p:nvPr/>
        </p:nvCxnSpPr>
        <p:spPr>
          <a:xfrm flipH="1">
            <a:off x="7777655" y="2735658"/>
            <a:ext cx="310053" cy="4316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0178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en-US" altLang="zh-CN" sz="2600" dirty="0" err="1"/>
              <a:t>MiniMax</a:t>
            </a:r>
            <a:r>
              <a:rPr lang="zh-CN" altLang="en-US" sz="2600" dirty="0"/>
              <a:t> </a:t>
            </a:r>
            <a:r>
              <a:rPr lang="en-US" altLang="zh-CN" sz="2600" dirty="0"/>
              <a:t>Game</a:t>
            </a:r>
            <a:r>
              <a:rPr lang="zh-CN" altLang="en-US" sz="2600" dirty="0"/>
              <a:t> 的均衡</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71</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681738" y="5272169"/>
                <a:ext cx="8074240" cy="102869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均衡：</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𝐺</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1" i="1"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e>
                    </m:d>
                    <m: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𝑑𝑎𝑡𝑎</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以及 </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𝐷</m:t>
                    </m:r>
                    <m:d>
                      <m:d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e>
                    </m:d>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𝑑𝑎𝑡𝑎</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num>
                      <m:den>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𝑑𝑎𝑡𝑎</m:t>
                            </m:r>
                          </m:sub>
                        </m:sSub>
                        <m:d>
                          <m:dPr>
                            <m:ctrlP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e>
                        </m:d>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𝐺</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1"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𝒙</m:t>
                        </m:r>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den>
                    </m:f>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=0.5</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DF953CC8-DB8A-184A-8016-A049548DB714}"/>
                  </a:ext>
                </a:extLst>
              </p:cNvPr>
              <p:cNvSpPr txBox="1">
                <a:spLocks noRot="1" noChangeAspect="1" noMove="1" noResize="1" noEditPoints="1" noAdjustHandles="1" noChangeArrowheads="1" noChangeShapeType="1" noTextEdit="1"/>
              </p:cNvSpPr>
              <p:nvPr/>
            </p:nvSpPr>
            <p:spPr>
              <a:xfrm>
                <a:off x="681738" y="5272169"/>
                <a:ext cx="8074240" cy="1028699"/>
              </a:xfrm>
              <a:prstGeom prst="rect">
                <a:avLst/>
              </a:prstGeom>
              <a:blipFill>
                <a:blip r:embed="rId4"/>
                <a:stretch>
                  <a:fillRect l="-4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C9C87A0-2020-E248-9C77-7EE2D207E6CE}"/>
                  </a:ext>
                </a:extLst>
              </p:cNvPr>
              <p:cNvSpPr txBox="1"/>
              <p:nvPr/>
            </p:nvSpPr>
            <p:spPr>
              <a:xfrm>
                <a:off x="1587063" y="1356174"/>
                <a:ext cx="2809622" cy="495392"/>
              </a:xfrm>
              <a:prstGeom prst="rect">
                <a:avLst/>
              </a:prstGeom>
              <a:noFill/>
            </p:spPr>
            <p:txBody>
              <a:bodyPr wrap="square" rtlCol="0">
                <a:spAutoFit/>
              </a:bodyPr>
              <a:lstStyle/>
              <a:p>
                <a:r>
                  <a:rPr lang="en-US" altLang="zh-CN" sz="2000" dirty="0">
                    <a:latin typeface="Alibaba PuHuiTi" pitchFamily="18" charset="-122"/>
                    <a:ea typeface="Alibaba PuHuiTi" pitchFamily="18" charset="-122"/>
                    <a:cs typeface="Alibaba PuHuiTi" pitchFamily="18" charset="-122"/>
                  </a:rPr>
                  <a:t>G</a:t>
                </a:r>
                <a:r>
                  <a:rPr lang="en-US" altLang="zh-CN" sz="2000" dirty="0"/>
                  <a:t>:  </a:t>
                </a:r>
                <a14:m>
                  <m:oMath xmlns:m="http://schemas.openxmlformats.org/officeDocument/2006/math">
                    <m:limLow>
                      <m:limLowPr>
                        <m:ctrlPr>
                          <a:rPr lang="zh-CN" altLang="zh-CN" sz="2000" i="1" smtClean="0">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min</m:t>
                        </m:r>
                      </m:e>
                      <m:lim>
                        <m:r>
                          <a:rPr lang="en-US" altLang="zh-CN" sz="2000" i="1">
                            <a:latin typeface="Cambria Math" panose="02040503050406030204" pitchFamily="18" charset="0"/>
                            <a:ea typeface="Cambria Math" panose="02040503050406030204" pitchFamily="18" charset="0"/>
                          </a:rPr>
                          <m:t>𝐺</m:t>
                        </m:r>
                      </m:lim>
                    </m:limLow>
                    <m:r>
                      <a:rPr lang="zh-CN" altLang="en-US" sz="2000" b="0" i="1" smtClean="0">
                        <a:latin typeface="Cambria Math" panose="02040503050406030204" pitchFamily="18" charset="0"/>
                      </a:rPr>
                      <m:t> </m:t>
                    </m:r>
                    <m:limLow>
                      <m:limLowPr>
                        <m:ctrlPr>
                          <a:rPr lang="zh-CN" altLang="zh-CN" sz="2000" i="1">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𝐷</m:t>
                        </m:r>
                      </m:lim>
                    </m:limLow>
                    <m:r>
                      <a:rPr lang="zh-CN" altLang="en-US" sz="2000" b="0" i="1" smtClean="0">
                        <a:latin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oMath>
                </a14:m>
                <a:endParaRPr lang="zh-CN" altLang="zh-CN" sz="2000" i="1" dirty="0">
                  <a:latin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FC9C87A0-2020-E248-9C77-7EE2D207E6CE}"/>
                  </a:ext>
                </a:extLst>
              </p:cNvPr>
              <p:cNvSpPr txBox="1">
                <a:spLocks noRot="1" noChangeAspect="1" noMove="1" noResize="1" noEditPoints="1" noAdjustHandles="1" noChangeArrowheads="1" noChangeShapeType="1" noTextEdit="1"/>
              </p:cNvSpPr>
              <p:nvPr/>
            </p:nvSpPr>
            <p:spPr>
              <a:xfrm>
                <a:off x="1587063" y="1356174"/>
                <a:ext cx="2809622" cy="495392"/>
              </a:xfrm>
              <a:prstGeom prst="rect">
                <a:avLst/>
              </a:prstGeom>
              <a:blipFill>
                <a:blip r:embed="rId5"/>
                <a:stretch>
                  <a:fillRect l="-2169" t="-6098" b="-12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372D87E-4F83-FD41-AB99-01E551298C2D}"/>
                  </a:ext>
                </a:extLst>
              </p:cNvPr>
              <p:cNvSpPr txBox="1"/>
              <p:nvPr/>
            </p:nvSpPr>
            <p:spPr>
              <a:xfrm>
                <a:off x="5023277" y="1355625"/>
                <a:ext cx="2087592" cy="495392"/>
              </a:xfrm>
              <a:prstGeom prst="rect">
                <a:avLst/>
              </a:prstGeom>
              <a:noFill/>
            </p:spPr>
            <p:txBody>
              <a:bodyPr wrap="square" rtlCol="0">
                <a:spAutoFit/>
              </a:bodyPr>
              <a:lstStyle/>
              <a:p>
                <a:r>
                  <a:rPr lang="en-US" altLang="zh-CN" sz="2000" dirty="0">
                    <a:latin typeface="Alibaba PuHuiTi" pitchFamily="18" charset="-122"/>
                    <a:ea typeface="Alibaba PuHuiTi" pitchFamily="18" charset="-122"/>
                    <a:cs typeface="Alibaba PuHuiTi" pitchFamily="18" charset="-122"/>
                  </a:rPr>
                  <a:t>D:  </a:t>
                </a:r>
                <a14:m>
                  <m:oMath xmlns:m="http://schemas.openxmlformats.org/officeDocument/2006/math">
                    <m:limLow>
                      <m:limLowPr>
                        <m:ctrlPr>
                          <a:rPr lang="zh-CN" altLang="zh-CN" sz="2000" i="1">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𝐷</m:t>
                        </m:r>
                      </m:lim>
                    </m:limLow>
                    <m:r>
                      <a:rPr lang="zh-CN" altLang="en-US" sz="2000" b="0" i="1" smtClean="0">
                        <a:latin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oMath>
                </a14:m>
                <a:endParaRPr lang="zh-CN" altLang="zh-CN" sz="2000" i="1" dirty="0">
                  <a:latin typeface="Cambria Math" panose="02040503050406030204" pitchFamily="18" charset="0"/>
                </a:endParaRPr>
              </a:p>
            </p:txBody>
          </p:sp>
        </mc:Choice>
        <mc:Fallback xmlns="">
          <p:sp>
            <p:nvSpPr>
              <p:cNvPr id="16" name="文本框 15">
                <a:extLst>
                  <a:ext uri="{FF2B5EF4-FFF2-40B4-BE49-F238E27FC236}">
                    <a16:creationId xmlns:a16="http://schemas.microsoft.com/office/drawing/2014/main" id="{A372D87E-4F83-FD41-AB99-01E551298C2D}"/>
                  </a:ext>
                </a:extLst>
              </p:cNvPr>
              <p:cNvSpPr txBox="1">
                <a:spLocks noRot="1" noChangeAspect="1" noMove="1" noResize="1" noEditPoints="1" noAdjustHandles="1" noChangeArrowheads="1" noChangeShapeType="1" noTextEdit="1"/>
              </p:cNvSpPr>
              <p:nvPr/>
            </p:nvSpPr>
            <p:spPr>
              <a:xfrm>
                <a:off x="5023277" y="1355625"/>
                <a:ext cx="2087592" cy="495392"/>
              </a:xfrm>
              <a:prstGeom prst="rect">
                <a:avLst/>
              </a:prstGeom>
              <a:blipFill>
                <a:blip r:embed="rId6"/>
                <a:stretch>
                  <a:fillRect l="-2924" t="-6098" b="-1220"/>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9FBBE32E-F6C2-574F-8633-844E78BEE2F1}"/>
              </a:ext>
            </a:extLst>
          </p:cNvPr>
          <p:cNvGrpSpPr/>
          <p:nvPr/>
        </p:nvGrpSpPr>
        <p:grpSpPr>
          <a:xfrm>
            <a:off x="795449" y="2109850"/>
            <a:ext cx="7511062" cy="3016342"/>
            <a:chOff x="928745" y="2340605"/>
            <a:chExt cx="7511062" cy="3016342"/>
          </a:xfrm>
        </p:grpSpPr>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FBCDAFC-0DD5-3A48-8912-F03FBC021F99}"/>
                    </a:ext>
                  </a:extLst>
                </p:cNvPr>
                <p:cNvSpPr/>
                <p:nvPr/>
              </p:nvSpPr>
              <p:spPr>
                <a:xfrm>
                  <a:off x="928745" y="2340605"/>
                  <a:ext cx="7511062" cy="25632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𝐽</m:t>
                                </m:r>
                                <m:r>
                                  <a:rPr lang="zh-CN" altLang="en-US" i="0">
                                    <a:latin typeface="Cambria Math" panose="02040503050406030204" pitchFamily="18" charset="0"/>
                                  </a:rPr>
                                  <m:t>(</m:t>
                                </m:r>
                                <m:r>
                                  <a:rPr lang="zh-CN" altLang="en-US" i="1">
                                    <a:latin typeface="Cambria Math" panose="02040503050406030204" pitchFamily="18" charset="0"/>
                                  </a:rPr>
                                  <m:t>𝐺</m:t>
                                </m:r>
                                <m:r>
                                  <a:rPr lang="zh-CN" altLang="en-US" i="0">
                                    <a:latin typeface="Cambria Math" panose="02040503050406030204" pitchFamily="18" charset="0"/>
                                  </a:rPr>
                                  <m:t>,</m:t>
                                </m:r>
                                <m:r>
                                  <a:rPr lang="zh-CN" altLang="en-US" i="1">
                                    <a:latin typeface="Cambria Math" panose="02040503050406030204" pitchFamily="18" charset="0"/>
                                  </a:rPr>
                                  <m:t>𝐷</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0">
                                        <a:latin typeface="Cambria Math" panose="02040503050406030204" pitchFamily="18" charset="0"/>
                                      </a:rPr>
                                      <m:t>𝔼</m:t>
                                    </m:r>
                                  </m:e>
                                  <m:sub>
                                    <m:r>
                                      <a:rPr lang="en-US" altLang="zh-CN" b="1" i="1" smtClean="0">
                                        <a:latin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𝑑𝑎𝑡𝑎</m:t>
                                        </m:r>
                                      </m:sub>
                                    </m:sSub>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𝒙</m:t>
                                        </m:r>
                                      </m:e>
                                    </m:d>
                                  </m:sub>
                                </m:sSub>
                                <m:r>
                                  <a:rPr lang="zh-CN" altLang="en-US" b="0" i="0">
                                    <a:latin typeface="Cambria Math" panose="02040503050406030204" pitchFamily="18" charset="0"/>
                                  </a:rPr>
                                  <m:t>[</m:t>
                                </m:r>
                                <m:r>
                                  <m:rPr>
                                    <m:sty m:val="p"/>
                                  </m:rPr>
                                  <a:rPr lang="zh-CN" altLang="en-US" b="0" i="0">
                                    <a:latin typeface="Cambria Math" panose="02040503050406030204" pitchFamily="18" charset="0"/>
                                  </a:rPr>
                                  <m:t>log</m:t>
                                </m:r>
                                <m:r>
                                  <a:rPr lang="en-US" altLang="zh-CN" b="0" i="1" smtClean="0">
                                    <a:latin typeface="Cambria Math" panose="02040503050406030204" pitchFamily="18" charset="0"/>
                                  </a:rPr>
                                  <m:t> </m:t>
                                </m:r>
                                <m:r>
                                  <a:rPr lang="zh-CN" altLang="en-US" b="0" i="1">
                                    <a:latin typeface="Cambria Math" panose="02040503050406030204" pitchFamily="18" charset="0"/>
                                  </a:rPr>
                                  <m:t>𝐷</m:t>
                                </m:r>
                                <m:r>
                                  <a:rPr lang="zh-CN" altLang="en-US" b="0" i="0">
                                    <a:latin typeface="Cambria Math" panose="02040503050406030204" pitchFamily="18" charset="0"/>
                                  </a:rPr>
                                  <m:t>(</m:t>
                                </m:r>
                                <m:r>
                                  <a:rPr lang="zh-CN" altLang="en-US" b="0" i="1">
                                    <a:latin typeface="Cambria Math" panose="02040503050406030204" pitchFamily="18" charset="0"/>
                                  </a:rPr>
                                  <m:t>𝑥</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0">
                                        <a:latin typeface="Cambria Math" panose="02040503050406030204" pitchFamily="18" charset="0"/>
                                      </a:rPr>
                                      <m:t>𝔼</m:t>
                                    </m:r>
                                  </m:e>
                                  <m:sub>
                                    <m:d>
                                      <m:dPr>
                                        <m:begChr m:val=""/>
                                        <m:ctrlPr>
                                          <a:rPr lang="zh-CN" altLang="en-US" b="0" i="1">
                                            <a:latin typeface="Cambria Math" panose="02040503050406030204" pitchFamily="18" charset="0"/>
                                          </a:rPr>
                                        </m:ctrlPr>
                                      </m:dPr>
                                      <m:e>
                                        <m:r>
                                          <a:rPr lang="zh-CN" altLang="en-US" b="1" i="1">
                                            <a:latin typeface="Cambria Math" panose="02040503050406030204" pitchFamily="18" charset="0"/>
                                          </a:rPr>
                                          <m:t>𝒛</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𝑝</m:t>
                                            </m:r>
                                          </m:e>
                                          <m:sub>
                                            <m:r>
                                              <a:rPr lang="zh-CN" altLang="en-US" b="1" i="1">
                                                <a:latin typeface="Cambria Math" panose="02040503050406030204" pitchFamily="18" charset="0"/>
                                              </a:rPr>
                                              <m:t>𝒛</m:t>
                                            </m:r>
                                          </m:sub>
                                        </m:sSub>
                                        <m:r>
                                          <a:rPr lang="zh-CN" altLang="en-US" b="0" i="0">
                                            <a:latin typeface="Cambria Math" panose="02040503050406030204" pitchFamily="18" charset="0"/>
                                          </a:rPr>
                                          <m:t>(</m:t>
                                        </m:r>
                                        <m:r>
                                          <a:rPr lang="zh-CN" altLang="en-US" b="1" i="1">
                                            <a:latin typeface="Cambria Math" panose="02040503050406030204" pitchFamily="18" charset="0"/>
                                          </a:rPr>
                                          <m:t>𝒛</m:t>
                                        </m:r>
                                      </m:e>
                                    </m:d>
                                  </m:sub>
                                </m:sSub>
                                <m:r>
                                  <a:rPr lang="zh-CN" altLang="en-US" b="0" i="0">
                                    <a:latin typeface="Cambria Math" panose="02040503050406030204" pitchFamily="18" charset="0"/>
                                  </a:rPr>
                                  <m:t>[</m:t>
                                </m:r>
                                <m:r>
                                  <m:rPr>
                                    <m:sty m:val="p"/>
                                  </m:rPr>
                                  <a:rPr lang="zh-CN" altLang="en-US">
                                    <a:latin typeface="Cambria Math" panose="02040503050406030204" pitchFamily="18" charset="0"/>
                                  </a:rPr>
                                  <m:t>log</m:t>
                                </m:r>
                                <m:r>
                                  <a:rPr lang="zh-CN" altLang="en-US" b="0" i="0">
                                    <a:latin typeface="Cambria Math" panose="02040503050406030204" pitchFamily="18" charset="0"/>
                                  </a:rPr>
                                  <m:t>(1−</m:t>
                                </m:r>
                                <m:r>
                                  <a:rPr lang="zh-CN" altLang="en-US" b="0" i="1">
                                    <a:latin typeface="Cambria Math" panose="02040503050406030204" pitchFamily="18" charset="0"/>
                                  </a:rPr>
                                  <m:t>𝐷</m:t>
                                </m:r>
                                <m:r>
                                  <a:rPr lang="zh-CN" altLang="en-US" b="0" i="0">
                                    <a:latin typeface="Cambria Math" panose="02040503050406030204" pitchFamily="18" charset="0"/>
                                  </a:rPr>
                                  <m:t>(</m:t>
                                </m:r>
                                <m:r>
                                  <a:rPr lang="zh-CN" altLang="en-US" b="0" i="1">
                                    <a:latin typeface="Cambria Math" panose="02040503050406030204" pitchFamily="18" charset="0"/>
                                  </a:rPr>
                                  <m:t>𝐺</m:t>
                                </m:r>
                                <m:r>
                                  <a:rPr lang="zh-CN" altLang="en-US" b="0" i="0">
                                    <a:latin typeface="Cambria Math" panose="02040503050406030204" pitchFamily="18" charset="0"/>
                                  </a:rPr>
                                  <m:t>(</m:t>
                                </m:r>
                                <m:r>
                                  <a:rPr lang="zh-CN" altLang="en-US" b="0" i="1">
                                    <a:latin typeface="Cambria Math" panose="02040503050406030204" pitchFamily="18" charset="0"/>
                                  </a:rPr>
                                  <m:t>𝑧</m:t>
                                </m:r>
                                <m:r>
                                  <a:rPr lang="zh-CN" altLang="en-US" b="0" i="0">
                                    <a:latin typeface="Cambria Math" panose="02040503050406030204" pitchFamily="18" charset="0"/>
                                  </a:rPr>
                                  <m:t>)))</m:t>
                                </m:r>
                              </m:e>
                            </m:d>
                          </m:e>
                          <m:e>
                            <m:r>
                              <a:rPr lang="zh-CN" altLang="en-US" b="0" i="0">
                                <a:latin typeface="Cambria Math" panose="02040503050406030204" pitchFamily="18" charset="0"/>
                              </a:rPr>
                              <m:t>&amp;</m:t>
                            </m:r>
                            <m:d>
                              <m:dPr>
                                <m:begChr m:val=""/>
                                <m:endChr m:val="]"/>
                                <m:ctrlPr>
                                  <a:rPr lang="zh-CN" altLang="en-US" b="0" i="1">
                                    <a:latin typeface="Cambria Math" panose="02040503050406030204" pitchFamily="18" charset="0"/>
                                  </a:rPr>
                                </m:ctrlPr>
                              </m:dPr>
                              <m:e>
                                <m:r>
                                  <a:rPr lang="zh-CN" altLang="en-US" b="0" i="0" smtClean="0">
                                    <a:latin typeface="Cambria Math" panose="02040503050406030204" pitchFamily="18" charset="0"/>
                                  </a:rPr>
                                  <m:t>               </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0">
                                        <a:latin typeface="Cambria Math" panose="02040503050406030204" pitchFamily="18" charset="0"/>
                                      </a:rPr>
                                      <m:t>𝔼</m:t>
                                    </m:r>
                                  </m:e>
                                  <m:sub>
                                    <m:d>
                                      <m:dPr>
                                        <m:begChr m:val=""/>
                                        <m:ctrlPr>
                                          <a:rPr lang="zh-CN" altLang="en-US" b="0" i="1">
                                            <a:latin typeface="Cambria Math" panose="02040503050406030204" pitchFamily="18" charset="0"/>
                                          </a:rPr>
                                        </m:ctrlPr>
                                      </m:dPr>
                                      <m:e>
                                        <m:r>
                                          <a:rPr lang="zh-CN" altLang="en-US" b="1" i="1">
                                            <a:latin typeface="Cambria Math" panose="02040503050406030204" pitchFamily="18" charset="0"/>
                                          </a:rPr>
                                          <m:t>𝒙</m:t>
                                        </m:r>
                                        <m:r>
                                          <a:rPr lang="zh-CN" altLang="en-US" b="0" i="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zh-CN" altLang="en-US" b="0" i="0">
                                            <a:latin typeface="Cambria Math" panose="02040503050406030204" pitchFamily="18" charset="0"/>
                                          </a:rPr>
                                          <m:t>(</m:t>
                                        </m:r>
                                        <m:r>
                                          <a:rPr lang="zh-CN" altLang="en-US" b="1" i="1">
                                            <a:latin typeface="Cambria Math" panose="02040503050406030204" pitchFamily="18" charset="0"/>
                                          </a:rPr>
                                          <m:t>𝒙</m:t>
                                        </m:r>
                                      </m:e>
                                    </m:d>
                                  </m:sub>
                                </m:sSub>
                                <m:r>
                                  <a:rPr lang="zh-CN" altLang="en-US" b="0" i="0">
                                    <a:latin typeface="Cambria Math" panose="02040503050406030204" pitchFamily="18" charset="0"/>
                                  </a:rPr>
                                  <m:t>[</m:t>
                                </m:r>
                                <m:r>
                                  <m:rPr>
                                    <m:sty m:val="p"/>
                                  </m:rPr>
                                  <a:rPr lang="zh-CN" altLang="en-US">
                                    <a:latin typeface="Cambria Math" panose="02040503050406030204" pitchFamily="18" charset="0"/>
                                  </a:rPr>
                                  <m:t>log</m:t>
                                </m:r>
                                <m:r>
                                  <a:rPr lang="en-US" altLang="zh-CN" b="0" i="1" smtClean="0">
                                    <a:latin typeface="Cambria Math" panose="02040503050406030204" pitchFamily="18" charset="0"/>
                                  </a:rPr>
                                  <m:t> </m:t>
                                </m:r>
                                <m:r>
                                  <a:rPr lang="zh-CN" altLang="en-US" b="0" i="1">
                                    <a:latin typeface="Cambria Math" panose="02040503050406030204" pitchFamily="18" charset="0"/>
                                  </a:rPr>
                                  <m:t>𝐷</m:t>
                                </m:r>
                                <m:r>
                                  <a:rPr lang="zh-CN" altLang="en-US" b="0" i="0">
                                    <a:latin typeface="Cambria Math" panose="02040503050406030204" pitchFamily="18" charset="0"/>
                                  </a:rPr>
                                  <m:t>(</m:t>
                                </m:r>
                                <m:r>
                                  <a:rPr lang="zh-CN" altLang="en-US" b="0" i="1">
                                    <a:latin typeface="Cambria Math" panose="02040503050406030204" pitchFamily="18" charset="0"/>
                                  </a:rPr>
                                  <m:t>𝑥</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0">
                                        <a:latin typeface="Cambria Math" panose="02040503050406030204" pitchFamily="18" charset="0"/>
                                      </a:rPr>
                                      <m:t>𝔼</m:t>
                                    </m:r>
                                  </m:e>
                                  <m:sub>
                                    <m:d>
                                      <m:dPr>
                                        <m:begChr m:val=""/>
                                        <m:ctrlPr>
                                          <a:rPr lang="zh-CN" altLang="en-US" b="0" i="1">
                                            <a:latin typeface="Cambria Math" panose="02040503050406030204" pitchFamily="18" charset="0"/>
                                          </a:rPr>
                                        </m:ctrlPr>
                                      </m:dPr>
                                      <m:e>
                                        <m:r>
                                          <a:rPr lang="zh-CN" altLang="en-US" b="1" i="1">
                                            <a:latin typeface="Cambria Math" panose="02040503050406030204" pitchFamily="18" charset="0"/>
                                          </a:rPr>
                                          <m:t>𝒙</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𝑝</m:t>
                                            </m:r>
                                          </m:e>
                                          <m:sub>
                                            <m:r>
                                              <a:rPr lang="zh-CN" altLang="en-US" b="0" i="1">
                                                <a:latin typeface="Cambria Math" panose="02040503050406030204" pitchFamily="18" charset="0"/>
                                              </a:rPr>
                                              <m:t>𝐺</m:t>
                                            </m:r>
                                          </m:sub>
                                        </m:sSub>
                                        <m:r>
                                          <a:rPr lang="zh-CN" altLang="en-US" b="0" i="0">
                                            <a:latin typeface="Cambria Math" panose="02040503050406030204" pitchFamily="18" charset="0"/>
                                          </a:rPr>
                                          <m:t>(</m:t>
                                        </m:r>
                                        <m:r>
                                          <a:rPr lang="zh-CN" altLang="en-US" b="1" i="1">
                                            <a:latin typeface="Cambria Math" panose="02040503050406030204" pitchFamily="18" charset="0"/>
                                          </a:rPr>
                                          <m:t>𝒙</m:t>
                                        </m:r>
                                      </m:e>
                                    </m:d>
                                  </m:sub>
                                </m:sSub>
                                <m:r>
                                  <a:rPr lang="zh-CN" altLang="en-US" b="0" i="0">
                                    <a:latin typeface="Cambria Math" panose="02040503050406030204" pitchFamily="18" charset="0"/>
                                  </a:rPr>
                                  <m:t>[</m:t>
                                </m:r>
                                <m:r>
                                  <m:rPr>
                                    <m:sty m:val="p"/>
                                  </m:rPr>
                                  <a:rPr lang="zh-CN" altLang="en-US">
                                    <a:latin typeface="Cambria Math" panose="02040503050406030204" pitchFamily="18" charset="0"/>
                                  </a:rPr>
                                  <m:t>log</m:t>
                                </m:r>
                                <m:r>
                                  <a:rPr lang="zh-CN" altLang="en-US" b="0" i="0">
                                    <a:latin typeface="Cambria Math" panose="02040503050406030204" pitchFamily="18" charset="0"/>
                                  </a:rPr>
                                  <m:t>(1−</m:t>
                                </m:r>
                                <m:r>
                                  <a:rPr lang="zh-CN" altLang="en-US" b="0" i="1">
                                    <a:latin typeface="Cambria Math" panose="02040503050406030204" pitchFamily="18" charset="0"/>
                                  </a:rPr>
                                  <m:t>𝐷</m:t>
                                </m:r>
                                <m:r>
                                  <a:rPr lang="zh-CN" altLang="en-US" b="0" i="0">
                                    <a:latin typeface="Cambria Math" panose="02040503050406030204" pitchFamily="18" charset="0"/>
                                  </a:rPr>
                                  <m:t>(</m:t>
                                </m:r>
                                <m:r>
                                  <a:rPr lang="zh-CN" altLang="en-US" b="0" i="1">
                                    <a:latin typeface="Cambria Math" panose="02040503050406030204" pitchFamily="18" charset="0"/>
                                  </a:rPr>
                                  <m:t>𝑥</m:t>
                                </m:r>
                                <m:r>
                                  <a:rPr lang="zh-CN" altLang="en-US" b="0" i="0">
                                    <a:latin typeface="Cambria Math" panose="02040503050406030204" pitchFamily="18" charset="0"/>
                                  </a:rPr>
                                  <m:t>))</m:t>
                                </m:r>
                              </m:e>
                            </m:d>
                          </m:e>
                          <m:e>
                            <m:r>
                              <a:rPr lang="zh-CN" altLang="en-US" b="0" i="0">
                                <a:latin typeface="Cambria Math" panose="02040503050406030204" pitchFamily="18" charset="0"/>
                              </a:rPr>
                              <m:t>&amp;</m:t>
                            </m:r>
                            <m:r>
                              <a:rPr lang="en-US" altLang="zh-CN" b="0" i="0" smtClean="0">
                                <a:latin typeface="Cambria Math" panose="02040503050406030204" pitchFamily="18" charset="0"/>
                              </a:rPr>
                              <m:t>               </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b="1" i="1">
                                        <a:latin typeface="Cambria Math" panose="02040503050406030204" pitchFamily="18" charset="0"/>
                                      </a:rPr>
                                      <m:t>𝒙</m:t>
                                    </m:r>
                                    <m:r>
                                      <a:rPr lang="zh-CN" altLang="en-US">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r>
                                      <a:rPr lang="zh-CN" altLang="en-US">
                                        <a:latin typeface="Cambria Math" panose="02040503050406030204" pitchFamily="18" charset="0"/>
                                      </a:rPr>
                                      <m:t>(</m:t>
                                    </m:r>
                                    <m:r>
                                      <a:rPr lang="zh-CN" altLang="en-US" b="1" i="1">
                                        <a:latin typeface="Cambria Math" panose="02040503050406030204" pitchFamily="18" charset="0"/>
                                      </a:rPr>
                                      <m:t>𝒙</m:t>
                                    </m:r>
                                  </m:e>
                                </m:d>
                              </m:sub>
                            </m:sSub>
                            <m:r>
                              <a:rPr lang="zh-CN" altLang="en-US">
                                <a:latin typeface="Cambria Math" panose="02040503050406030204" pitchFamily="18" charset="0"/>
                              </a:rPr>
                              <m:t>[</m:t>
                            </m:r>
                            <m:r>
                              <m:rPr>
                                <m:sty m:val="p"/>
                              </m:rPr>
                              <a:rPr lang="zh-CN" altLang="en-US">
                                <a:latin typeface="Cambria Math" panose="02040503050406030204" pitchFamily="18" charset="0"/>
                              </a:rPr>
                              <m:t>log</m:t>
                            </m:r>
                            <m:f>
                              <m:fPr>
                                <m:ctrlPr>
                                  <a:rPr lang="zh-CN" altLang="en-US"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num>
                              <m:den>
                                <m:d>
                                  <m:dPr>
                                    <m:beg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𝐺</m:t>
                                        </m:r>
                                      </m:sub>
                                    </m:sSub>
                                    <m:r>
                                      <a:rPr lang="zh-CN" altLang="en-US">
                                        <a:latin typeface="Cambria Math" panose="02040503050406030204" pitchFamily="18" charset="0"/>
                                      </a:rPr>
                                      <m:t>(</m:t>
                                    </m:r>
                                    <m:r>
                                      <a:rPr lang="zh-CN" altLang="en-US" b="1" i="1">
                                        <a:latin typeface="Cambria Math" panose="02040503050406030204" pitchFamily="18" charset="0"/>
                                      </a:rPr>
                                      <m:t>𝒙</m:t>
                                    </m:r>
                                  </m:e>
                                </m:d>
                              </m:den>
                            </m:f>
                            <m:r>
                              <a:rPr lang="zh-CN" altLang="en-US">
                                <a:latin typeface="Cambria Math" panose="02040503050406030204" pitchFamily="18" charset="0"/>
                              </a:rPr>
                              <m:t>]</m:t>
                            </m:r>
                          </m:e>
                          <m:e>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b="1" i="1">
                                        <a:latin typeface="Cambria Math" panose="02040503050406030204" pitchFamily="18" charset="0"/>
                                      </a:rPr>
                                      <m:t>𝒙</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𝐺</m:t>
                                        </m:r>
                                      </m:sub>
                                    </m:sSub>
                                    <m:r>
                                      <a:rPr lang="zh-CN" altLang="en-US">
                                        <a:latin typeface="Cambria Math" panose="02040503050406030204" pitchFamily="18" charset="0"/>
                                      </a:rPr>
                                      <m:t>(</m:t>
                                    </m:r>
                                    <m:r>
                                      <a:rPr lang="zh-CN" altLang="en-US" b="1" i="1">
                                        <a:latin typeface="Cambria Math" panose="02040503050406030204" pitchFamily="18" charset="0"/>
                                      </a:rPr>
                                      <m:t>𝒙</m:t>
                                    </m:r>
                                  </m:e>
                                </m:d>
                              </m:sub>
                            </m:sSub>
                            <m:r>
                              <a:rPr lang="zh-CN" altLang="en-US">
                                <a:latin typeface="Cambria Math" panose="02040503050406030204" pitchFamily="18" charset="0"/>
                              </a:rPr>
                              <m:t>[</m:t>
                            </m:r>
                            <m:r>
                              <m:rPr>
                                <m:sty m:val="p"/>
                              </m:rPr>
                              <a:rPr lang="zh-CN" altLang="en-US">
                                <a:latin typeface="Cambria Math" panose="02040503050406030204" pitchFamily="18" charset="0"/>
                              </a:rPr>
                              <m:t>log</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𝐺</m:t>
                                        </m:r>
                                      </m:sub>
                                    </m:sSub>
                                    <m:r>
                                      <a:rPr lang="zh-CN" altLang="en-US">
                                        <a:latin typeface="Cambria Math" panose="02040503050406030204" pitchFamily="18" charset="0"/>
                                      </a:rPr>
                                      <m:t>(</m:t>
                                    </m:r>
                                    <m:r>
                                      <a:rPr lang="zh-CN" altLang="en-US" b="1" i="1">
                                        <a:latin typeface="Cambria Math" panose="02040503050406030204" pitchFamily="18" charset="0"/>
                                      </a:rPr>
                                      <m:t>𝒙</m:t>
                                    </m:r>
                                  </m:e>
                                </m:d>
                              </m:num>
                              <m:den>
                                <m:d>
                                  <m:dPr>
                                    <m:begChr m:val=""/>
                                    <m:ctrlPr>
                                      <a:rPr lang="zh-CN" altLang="en-US"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𝐺</m:t>
                                        </m:r>
                                      </m:sub>
                                    </m:sSub>
                                    <m:r>
                                      <a:rPr lang="zh-CN" altLang="en-US">
                                        <a:latin typeface="Cambria Math" panose="02040503050406030204" pitchFamily="18" charset="0"/>
                                      </a:rPr>
                                      <m:t>(</m:t>
                                    </m:r>
                                    <m:r>
                                      <a:rPr lang="zh-CN" altLang="en-US" b="1" i="1">
                                        <a:latin typeface="Cambria Math" panose="02040503050406030204" pitchFamily="18" charset="0"/>
                                      </a:rPr>
                                      <m:t>𝒙</m:t>
                                    </m:r>
                                  </m:e>
                                </m:d>
                              </m:den>
                            </m:f>
                            <m:r>
                              <a:rPr lang="en-US" altLang="zh-CN" b="0" i="1" smtClean="0">
                                <a:latin typeface="Cambria Math" panose="02040503050406030204" pitchFamily="18" charset="0"/>
                              </a:rPr>
                              <m:t>]</m:t>
                            </m:r>
                          </m:e>
                          <m:e>
                            <m:r>
                              <a:rPr lang="zh-CN" altLang="en-US" b="0" i="0">
                                <a:latin typeface="Cambria Math" panose="02040503050406030204" pitchFamily="18" charset="0"/>
                              </a:rPr>
                              <m:t>&amp;</m:t>
                            </m:r>
                            <m:r>
                              <a:rPr lang="en-US" altLang="zh-CN" b="0" i="0" smtClean="0">
                                <a:latin typeface="Cambria Math" panose="02040503050406030204" pitchFamily="18" charset="0"/>
                              </a:rPr>
                              <m:t>               </m:t>
                            </m:r>
                            <m:r>
                              <a:rPr lang="zh-CN" altLang="en-US" b="0" i="0">
                                <a:latin typeface="Cambria Math" panose="02040503050406030204" pitchFamily="18" charset="0"/>
                              </a:rPr>
                              <m:t>=−</m:t>
                            </m:r>
                            <m:r>
                              <m:rPr>
                                <m:sty m:val="p"/>
                              </m:rPr>
                              <a:rPr lang="zh-CN" altLang="en-US">
                                <a:latin typeface="Cambria Math" panose="02040503050406030204" pitchFamily="18" charset="0"/>
                              </a:rPr>
                              <m:t>log</m:t>
                            </m:r>
                            <m:r>
                              <a:rPr lang="zh-CN" altLang="en-US" b="0" i="0">
                                <a:latin typeface="Cambria Math" panose="02040503050406030204" pitchFamily="18" charset="0"/>
                              </a:rPr>
                              <m:t>(4)+</m:t>
                            </m:r>
                            <m:r>
                              <m:rPr>
                                <m:nor/>
                              </m:rPr>
                              <a:rPr lang="zh-CN" altLang="en-US" i="1">
                                <a:latin typeface="Cambria Math" panose="02040503050406030204" pitchFamily="18" charset="0"/>
                              </a:rPr>
                              <m:t>KL</m:t>
                            </m:r>
                            <m:r>
                              <a:rPr lang="zh-CN" altLang="en-US">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𝐺</m:t>
                                    </m:r>
                                  </m:sub>
                                </m:sSub>
                              </m:num>
                              <m:den>
                                <m:r>
                                  <a:rPr lang="zh-CN" altLang="en-US">
                                    <a:latin typeface="Cambria Math" panose="02040503050406030204" pitchFamily="18" charset="0"/>
                                  </a:rPr>
                                  <m:t>2</m:t>
                                </m:r>
                              </m:den>
                            </m:f>
                            <m:r>
                              <a:rPr lang="en-US" altLang="zh-CN" b="0" i="1" smtClean="0">
                                <a:latin typeface="Cambria Math" panose="02040503050406030204" pitchFamily="18" charset="0"/>
                              </a:rPr>
                              <m:t>)</m:t>
                            </m:r>
                            <m:r>
                              <a:rPr lang="zh-CN" altLang="en-US" b="0" i="0">
                                <a:latin typeface="Cambria Math" panose="02040503050406030204" pitchFamily="18" charset="0"/>
                              </a:rPr>
                              <m:t>+</m:t>
                            </m:r>
                            <m:r>
                              <m:rPr>
                                <m:nor/>
                              </m:rPr>
                              <a:rPr lang="zh-CN" altLang="en-US" i="1">
                                <a:latin typeface="Cambria Math" panose="02040503050406030204" pitchFamily="18" charset="0"/>
                              </a:rPr>
                              <m:t>KL</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𝐺</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𝐺</m:t>
                                    </m:r>
                                  </m:sub>
                                </m:sSub>
                              </m:num>
                              <m:den>
                                <m:r>
                                  <a:rPr lang="zh-CN" altLang="en-US">
                                    <a:latin typeface="Cambria Math" panose="02040503050406030204" pitchFamily="18" charset="0"/>
                                  </a:rPr>
                                  <m:t>2</m:t>
                                </m:r>
                              </m:den>
                            </m:f>
                            <m:r>
                              <a:rPr lang="en-US" altLang="zh-CN" b="0" i="1" smtClean="0">
                                <a:latin typeface="Cambria Math" panose="02040503050406030204" pitchFamily="18" charset="0"/>
                              </a:rPr>
                              <m:t>)</m:t>
                            </m:r>
                          </m:e>
                        </m:eqArr>
                      </m:oMath>
                    </m:oMathPara>
                  </a14:m>
                  <a:endParaRPr lang="zh-CN" altLang="en-US" dirty="0">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5FBCDAFC-0DD5-3A48-8912-F03FBC021F99}"/>
                    </a:ext>
                  </a:extLst>
                </p:cNvPr>
                <p:cNvSpPr>
                  <a:spLocks noRot="1" noChangeAspect="1" noMove="1" noResize="1" noEditPoints="1" noAdjustHandles="1" noChangeArrowheads="1" noChangeShapeType="1" noTextEdit="1"/>
                </p:cNvSpPr>
                <p:nvPr/>
              </p:nvSpPr>
              <p:spPr>
                <a:xfrm>
                  <a:off x="928745" y="2340605"/>
                  <a:ext cx="7511062" cy="2563266"/>
                </a:xfrm>
                <a:prstGeom prst="rect">
                  <a:avLst/>
                </a:prstGeom>
                <a:blipFill>
                  <a:blip r:embed="rId7"/>
                  <a:stretch>
                    <a:fillRect/>
                  </a:stretch>
                </a:blipFill>
              </p:spPr>
              <p:txBody>
                <a:bodyPr/>
                <a:lstStyle/>
                <a:p>
                  <a:r>
                    <a:rPr lang="zh-CN" altLang="en-US">
                      <a:noFill/>
                    </a:rPr>
                    <a:t> </a:t>
                  </a:r>
                </a:p>
              </p:txBody>
            </p:sp>
          </mc:Fallback>
        </mc:AlternateContent>
        <p:sp>
          <p:nvSpPr>
            <p:cNvPr id="3" name="右大括号 2">
              <a:extLst>
                <a:ext uri="{FF2B5EF4-FFF2-40B4-BE49-F238E27FC236}">
                  <a16:creationId xmlns:a16="http://schemas.microsoft.com/office/drawing/2014/main" id="{5F8438C1-5D70-8144-A0E7-9703C2ED1A7A}"/>
                </a:ext>
              </a:extLst>
            </p:cNvPr>
            <p:cNvSpPr/>
            <p:nvPr/>
          </p:nvSpPr>
          <p:spPr>
            <a:xfrm rot="5400000">
              <a:off x="4489542" y="3827393"/>
              <a:ext cx="199699" cy="2193409"/>
            </a:xfrm>
            <a:prstGeom prst="rightBrac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右大括号 17">
              <a:extLst>
                <a:ext uri="{FF2B5EF4-FFF2-40B4-BE49-F238E27FC236}">
                  <a16:creationId xmlns:a16="http://schemas.microsoft.com/office/drawing/2014/main" id="{48B6E29B-5565-794E-8FE4-525131F93BF6}"/>
                </a:ext>
              </a:extLst>
            </p:cNvPr>
            <p:cNvSpPr/>
            <p:nvPr/>
          </p:nvSpPr>
          <p:spPr>
            <a:xfrm rot="5400000">
              <a:off x="6878728" y="3967365"/>
              <a:ext cx="199699" cy="191346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2E2D77B-67A1-3F47-A7DC-947DB1B62982}"/>
                    </a:ext>
                  </a:extLst>
                </p:cNvPr>
                <p:cNvSpPr txBox="1"/>
                <p:nvPr/>
              </p:nvSpPr>
              <p:spPr>
                <a:xfrm>
                  <a:off x="4220963" y="4956837"/>
                  <a:ext cx="702073" cy="400110"/>
                </a:xfrm>
                <a:prstGeom prst="rect">
                  <a:avLst/>
                </a:prstGeom>
                <a:noFill/>
              </p:spPr>
              <p:txBody>
                <a:bodyPr wrap="square" rtlCol="0">
                  <a:spAutoFit/>
                </a:bodyPr>
                <a:lstStyle/>
                <a:p>
                  <a:r>
                    <a:rPr lang="en-US" altLang="zh-CN" sz="2000" dirty="0">
                      <a:latin typeface="Alibaba PuHuiTi" pitchFamily="18" charset="-122"/>
                      <a:ea typeface="Alibaba PuHuiTi" pitchFamily="18" charset="-122"/>
                      <a:cs typeface="Alibaba PuHuiTi" pitchFamily="18" charset="-122"/>
                    </a:rPr>
                    <a:t> </a:t>
                  </a:r>
                  <a14:m>
                    <m:oMath xmlns:m="http://schemas.openxmlformats.org/officeDocument/2006/math">
                      <m:r>
                        <a:rPr lang="en-US" altLang="zh-CN" sz="2000" i="1" smtClean="0">
                          <a:latin typeface="Cambria Math" panose="02040503050406030204" pitchFamily="18" charset="0"/>
                        </a:rPr>
                        <m:t>≥</m:t>
                      </m:r>
                      <m:r>
                        <a:rPr lang="en-US" altLang="zh-CN" sz="2000" b="0" i="1" smtClean="0">
                          <a:latin typeface="Cambria Math" panose="02040503050406030204" pitchFamily="18" charset="0"/>
                        </a:rPr>
                        <m:t>0</m:t>
                      </m:r>
                    </m:oMath>
                  </a14:m>
                  <a:endParaRPr lang="zh-CN" altLang="zh-CN" sz="2000" i="1" dirty="0">
                    <a:latin typeface="Cambria Math" panose="02040503050406030204" pitchFamily="18" charset="0"/>
                  </a:endParaRPr>
                </a:p>
              </p:txBody>
            </p:sp>
          </mc:Choice>
          <mc:Fallback xmlns="">
            <p:sp>
              <p:nvSpPr>
                <p:cNvPr id="19" name="文本框 18">
                  <a:extLst>
                    <a:ext uri="{FF2B5EF4-FFF2-40B4-BE49-F238E27FC236}">
                      <a16:creationId xmlns:a16="http://schemas.microsoft.com/office/drawing/2014/main" id="{72E2D77B-67A1-3F47-A7DC-947DB1B62982}"/>
                    </a:ext>
                  </a:extLst>
                </p:cNvPr>
                <p:cNvSpPr txBox="1">
                  <a:spLocks noRot="1" noChangeAspect="1" noMove="1" noResize="1" noEditPoints="1" noAdjustHandles="1" noChangeArrowheads="1" noChangeShapeType="1" noTextEdit="1"/>
                </p:cNvSpPr>
                <p:nvPr/>
              </p:nvSpPr>
              <p:spPr>
                <a:xfrm>
                  <a:off x="4220963" y="4956837"/>
                  <a:ext cx="702073"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41EE645-2C2A-B74F-B6FE-51C7A269A61A}"/>
                    </a:ext>
                  </a:extLst>
                </p:cNvPr>
                <p:cNvSpPr txBox="1"/>
                <p:nvPr/>
              </p:nvSpPr>
              <p:spPr>
                <a:xfrm>
                  <a:off x="6627540" y="4956837"/>
                  <a:ext cx="702073" cy="400110"/>
                </a:xfrm>
                <a:prstGeom prst="rect">
                  <a:avLst/>
                </a:prstGeom>
                <a:noFill/>
              </p:spPr>
              <p:txBody>
                <a:bodyPr wrap="square" rtlCol="0">
                  <a:spAutoFit/>
                </a:bodyPr>
                <a:lstStyle/>
                <a:p>
                  <a:r>
                    <a:rPr lang="en-US" altLang="zh-CN" sz="2000" dirty="0">
                      <a:latin typeface="Alibaba PuHuiTi" pitchFamily="18" charset="-122"/>
                      <a:ea typeface="Alibaba PuHuiTi" pitchFamily="18" charset="-122"/>
                      <a:cs typeface="Alibaba PuHuiTi" pitchFamily="18" charset="-122"/>
                    </a:rPr>
                    <a:t> </a:t>
                  </a:r>
                  <a14:m>
                    <m:oMath xmlns:m="http://schemas.openxmlformats.org/officeDocument/2006/math">
                      <m:r>
                        <a:rPr lang="en-US" altLang="zh-CN" sz="2000" i="1" smtClean="0">
                          <a:latin typeface="Cambria Math" panose="02040503050406030204" pitchFamily="18" charset="0"/>
                        </a:rPr>
                        <m:t>≥</m:t>
                      </m:r>
                      <m:r>
                        <a:rPr lang="en-US" altLang="zh-CN" sz="2000" b="0" i="1" smtClean="0">
                          <a:latin typeface="Cambria Math" panose="02040503050406030204" pitchFamily="18" charset="0"/>
                        </a:rPr>
                        <m:t>0</m:t>
                      </m:r>
                    </m:oMath>
                  </a14:m>
                  <a:endParaRPr lang="zh-CN" altLang="zh-CN" sz="2000"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341EE645-2C2A-B74F-B6FE-51C7A269A61A}"/>
                    </a:ext>
                  </a:extLst>
                </p:cNvPr>
                <p:cNvSpPr txBox="1">
                  <a:spLocks noRot="1" noChangeAspect="1" noMove="1" noResize="1" noEditPoints="1" noAdjustHandles="1" noChangeArrowheads="1" noChangeShapeType="1" noTextEdit="1"/>
                </p:cNvSpPr>
                <p:nvPr/>
              </p:nvSpPr>
              <p:spPr>
                <a:xfrm>
                  <a:off x="6627540" y="4956837"/>
                  <a:ext cx="702073" cy="40011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21233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zh-CN" altLang="en-US" sz="2600" dirty="0"/>
              <a:t>连续型数据上的</a:t>
            </a:r>
            <a:r>
              <a:rPr lang="en-US" altLang="zh-CN" sz="2600" dirty="0"/>
              <a:t>GAN</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72</a:t>
            </a:fld>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F953CC8-DB8A-184A-8016-A049548DB714}"/>
                  </a:ext>
                </a:extLst>
              </p:cNvPr>
              <p:cNvSpPr txBox="1">
                <a:spLocks/>
              </p:cNvSpPr>
              <p:nvPr/>
            </p:nvSpPr>
            <p:spPr>
              <a:xfrm>
                <a:off x="817959" y="4360640"/>
                <a:ext cx="8137922" cy="111038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为了使用生成器参数的梯度，</a:t>
                </a:r>
                <a14:m>
                  <m:oMath xmlns:m="http://schemas.openxmlformats.org/officeDocument/2006/math">
                    <m:r>
                      <a:rPr lang="en-US" altLang="zh-CN" i="1" dirty="0">
                        <a:latin typeface="Cambria Math" panose="02040503050406030204" pitchFamily="18" charset="0"/>
                      </a:rPr>
                      <m:t>𝑥</m:t>
                    </m:r>
                    <m:r>
                      <a:rPr lang="zh-CN" altLang="en-US" b="0" i="0" dirty="0" smtClean="0">
                        <a:latin typeface="Cambria Math" panose="02040503050406030204" pitchFamily="18" charset="0"/>
                      </a:rPr>
                      <m:t> </m:t>
                    </m:r>
                  </m:oMath>
                </a14:m>
                <a:r>
                  <a:rPr lang="zh-CN" altLang="en-US" dirty="0"/>
                  <a:t>必须是连续的</a:t>
                </a:r>
                <a:endParaRPr lang="en-US" altLang="zh-CN"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𝐽</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𝐺</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𝐷</m:t>
                          </m:r>
                        </m:e>
                      </m:d>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𝔼</m:t>
                          </m:r>
                        </m:e>
                        <m:sub>
                          <m:r>
                            <a:rPr lang="en-US" altLang="zh-CN" b="0" i="1" dirty="0" smtClean="0">
                              <a:latin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m:t>
                          </m:r>
                          <m:sSub>
                            <m:sSubPr>
                              <m:ctrlPr>
                                <a:rPr lang="en-US" altLang="zh-CN"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𝑝</m:t>
                              </m:r>
                            </m:e>
                            <m:sub>
                              <m:r>
                                <a:rPr lang="en-US" altLang="zh-CN" b="0" i="1" dirty="0" smtClean="0">
                                  <a:latin typeface="Cambria Math" panose="02040503050406030204" pitchFamily="18" charset="0"/>
                                  <a:ea typeface="Cambria Math" panose="02040503050406030204" pitchFamily="18" charset="0"/>
                                </a:rPr>
                                <m:t>𝑑𝑎𝑡𝑎</m:t>
                              </m:r>
                            </m:sub>
                          </m:sSub>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𝑥</m:t>
                              </m:r>
                            </m:e>
                          </m:d>
                        </m:sub>
                      </m:sSub>
                      <m:d>
                        <m:dPr>
                          <m:begChr m:val="["/>
                          <m:endChr m:val="]"/>
                          <m:ctrlPr>
                            <a:rPr lang="en-US" altLang="zh-CN" i="1" dirty="0" smtClean="0">
                              <a:latin typeface="Cambria Math" panose="02040503050406030204" pitchFamily="18" charset="0"/>
                              <a:ea typeface="Cambria Math" panose="02040503050406030204" pitchFamily="18" charset="0"/>
                            </a:rPr>
                          </m:ctrlPr>
                        </m:dPr>
                        <m:e>
                          <m:r>
                            <m:rPr>
                              <m:sty m:val="p"/>
                            </m:rPr>
                            <a:rPr lang="zh-CN" altLang="en-US">
                              <a:latin typeface="Cambria Math" panose="02040503050406030204" pitchFamily="18" charset="0"/>
                            </a:rPr>
                            <m:t>log</m:t>
                          </m:r>
                          <m:r>
                            <a:rPr lang="en-US" altLang="zh-CN" b="0" i="1" smtClean="0">
                              <a:latin typeface="Cambria Math" panose="02040503050406030204" pitchFamily="18" charset="0"/>
                            </a:rPr>
                            <m:t> </m:t>
                          </m:r>
                          <m:r>
                            <a:rPr lang="en-US" altLang="zh-CN" b="0" i="1" smtClean="0">
                              <a:latin typeface="Cambria Math" panose="02040503050406030204" pitchFamily="18" charset="0"/>
                            </a:rPr>
                            <m:t>𝐷</m:t>
                          </m:r>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𝑥</m:t>
                              </m:r>
                            </m:e>
                          </m:d>
                        </m:e>
                      </m:d>
                      <m:r>
                        <a:rPr lang="en-US" altLang="zh-CN" b="0" i="1" dirty="0" smtClean="0">
                          <a:latin typeface="Cambria Math" panose="02040503050406030204" pitchFamily="18" charset="0"/>
                          <a:ea typeface="Cambria Math" panose="02040503050406030204" pitchFamily="18" charset="0"/>
                        </a:rPr>
                        <m:t>+</m:t>
                      </m:r>
                      <m:sSub>
                        <m:sSubPr>
                          <m:ctrlPr>
                            <a:rPr lang="en-US" altLang="zh-CN"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𝔼</m:t>
                          </m:r>
                        </m:e>
                        <m:sub>
                          <m:r>
                            <a:rPr lang="en-US" altLang="zh-CN" b="0" i="1" dirty="0" smtClean="0">
                              <a:latin typeface="Cambria Math" panose="02040503050406030204" pitchFamily="18" charset="0"/>
                              <a:ea typeface="Cambria Math" panose="02040503050406030204" pitchFamily="18" charset="0"/>
                            </a:rPr>
                            <m:t>𝑧</m:t>
                          </m:r>
                          <m:r>
                            <a:rPr lang="en-US" altLang="zh-CN" b="0" i="1" dirty="0" smtClean="0">
                              <a:latin typeface="Cambria Math" panose="02040503050406030204" pitchFamily="18" charset="0"/>
                              <a:ea typeface="Cambria Math" panose="02040503050406030204" pitchFamily="18" charset="0"/>
                            </a:rPr>
                            <m:t>~</m:t>
                          </m:r>
                          <m:sSub>
                            <m:sSubPr>
                              <m:ctrlPr>
                                <a:rPr lang="en-US" altLang="zh-CN"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𝑝</m:t>
                              </m:r>
                            </m:e>
                            <m:sub>
                              <m:r>
                                <a:rPr lang="en-US" altLang="zh-CN" b="0" i="1" dirty="0" smtClean="0">
                                  <a:latin typeface="Cambria Math" panose="02040503050406030204" pitchFamily="18" charset="0"/>
                                  <a:ea typeface="Cambria Math" panose="02040503050406030204" pitchFamily="18" charset="0"/>
                                </a:rPr>
                                <m:t>𝑧</m:t>
                              </m:r>
                            </m:sub>
                          </m:sSub>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𝑧</m:t>
                              </m:r>
                            </m:e>
                          </m:d>
                        </m:sub>
                      </m:sSub>
                      <m:r>
                        <a:rPr lang="en-US" altLang="zh-CN" b="0" i="1" dirty="0" smtClean="0">
                          <a:latin typeface="Cambria Math" panose="02040503050406030204" pitchFamily="18" charset="0"/>
                          <a:ea typeface="Cambria Math" panose="02040503050406030204" pitchFamily="18" charset="0"/>
                        </a:rPr>
                        <m:t>[</m:t>
                      </m:r>
                      <m:r>
                        <m:rPr>
                          <m:sty m:val="p"/>
                        </m:rPr>
                        <a:rPr lang="en-US" altLang="zh-CN" b="0" i="0" dirty="0" smtClean="0">
                          <a:latin typeface="Cambria Math" panose="02040503050406030204" pitchFamily="18" charset="0"/>
                          <a:ea typeface="Cambria Math" panose="02040503050406030204" pitchFamily="18" charset="0"/>
                        </a:rPr>
                        <m:t>log</m:t>
                      </m:r>
                      <m:r>
                        <a:rPr lang="en-US" altLang="zh-CN" b="0" i="1" dirty="0" smtClean="0">
                          <a:latin typeface="Cambria Math" panose="02040503050406030204" pitchFamily="18" charset="0"/>
                          <a:ea typeface="Cambria Math" panose="02040503050406030204" pitchFamily="18" charset="0"/>
                        </a:rPr>
                        <m:t>⁡(1−</m:t>
                      </m:r>
                      <m:r>
                        <a:rPr lang="en-US" altLang="zh-CN" b="0" i="1" dirty="0" smtClean="0">
                          <a:latin typeface="Cambria Math" panose="02040503050406030204" pitchFamily="18" charset="0"/>
                          <a:ea typeface="Cambria Math" panose="02040503050406030204" pitchFamily="18" charset="0"/>
                        </a:rPr>
                        <m:t>𝐷</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𝐺</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𝑧</m:t>
                      </m:r>
                      <m:r>
                        <a:rPr lang="en-US" altLang="zh-CN" b="0" i="1" dirty="0" smtClean="0">
                          <a:latin typeface="Cambria Math" panose="02040503050406030204" pitchFamily="18" charset="0"/>
                          <a:ea typeface="Cambria Math" panose="02040503050406030204" pitchFamily="18" charset="0"/>
                        </a:rPr>
                        <m:t>)))]</m:t>
                      </m:r>
                    </m:oMath>
                  </m:oMathPara>
                </a14:m>
                <a:endParaRPr lang="zh-CN" altLang="zh-CN" dirty="0"/>
              </a:p>
            </p:txBody>
          </p:sp>
        </mc:Choice>
        <mc:Fallback xmlns="">
          <p:sp>
            <p:nvSpPr>
              <p:cNvPr id="6" name="内容占位符 2">
                <a:extLst>
                  <a:ext uri="{FF2B5EF4-FFF2-40B4-BE49-F238E27FC236}">
                    <a16:creationId xmlns:a16="http://schemas.microsoft.com/office/drawing/2014/main" id="{DF953CC8-DB8A-184A-8016-A049548DB714}"/>
                  </a:ext>
                </a:extLst>
              </p:cNvPr>
              <p:cNvSpPr txBox="1">
                <a:spLocks noRot="1" noChangeAspect="1" noMove="1" noResize="1" noEditPoints="1" noAdjustHandles="1" noChangeArrowheads="1" noChangeShapeType="1" noTextEdit="1"/>
              </p:cNvSpPr>
              <p:nvPr/>
            </p:nvSpPr>
            <p:spPr>
              <a:xfrm>
                <a:off x="817959" y="4360640"/>
                <a:ext cx="8137922" cy="1110388"/>
              </a:xfrm>
              <a:prstGeom prst="rect">
                <a:avLst/>
              </a:prstGeom>
              <a:blipFill>
                <a:blip r:embed="rId5"/>
                <a:stretch>
                  <a:fillRect l="-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7F240BF-A671-48CE-93A5-4D965610FC6F}"/>
                  </a:ext>
                </a:extLst>
              </p:cNvPr>
              <p:cNvSpPr txBox="1"/>
              <p:nvPr/>
            </p:nvSpPr>
            <p:spPr>
              <a:xfrm>
                <a:off x="1334653" y="1794560"/>
                <a:ext cx="1897567" cy="646331"/>
              </a:xfrm>
              <a:prstGeom prst="rect">
                <a:avLst/>
              </a:prstGeom>
              <a:noFill/>
            </p:spPr>
            <p:txBody>
              <a:bodyPr wrap="square" rtlCol="0">
                <a:spAutoFit/>
              </a:bodyPr>
              <a:lstStyle/>
              <a:p>
                <a:pPr marL="342900" indent="-342900">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ea typeface="Cambria Math" panose="02040503050406030204" pitchFamily="18" charset="0"/>
                        </a:rPr>
                        <m:t>𝑥</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𝐺</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𝑧</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𝜃</m:t>
                      </m:r>
                      <m:r>
                        <a:rPr lang="en-US" altLang="zh-CN" b="0" i="1">
                          <a:latin typeface="Cambria Math" panose="02040503050406030204" pitchFamily="18" charset="0"/>
                          <a:ea typeface="Cambria Math" panose="02040503050406030204" pitchFamily="18" charset="0"/>
                        </a:rPr>
                        <m:t>)</m:t>
                      </m:r>
                    </m:oMath>
                  </m:oMathPara>
                </a14:m>
                <a:endParaRPr lang="zh-CN" altLang="en-US" dirty="0">
                  <a:latin typeface="Cambria Math" panose="02040503050406030204" pitchFamily="18" charset="0"/>
                </a:endParaRPr>
              </a:p>
            </p:txBody>
          </p:sp>
        </mc:Choice>
        <mc:Fallback xmlns="">
          <p:sp>
            <p:nvSpPr>
              <p:cNvPr id="10" name="文本框 9">
                <a:extLst>
                  <a:ext uri="{FF2B5EF4-FFF2-40B4-BE49-F238E27FC236}">
                    <a16:creationId xmlns:a16="http://schemas.microsoft.com/office/drawing/2014/main" id="{57F240BF-A671-48CE-93A5-4D965610FC6F}"/>
                  </a:ext>
                </a:extLst>
              </p:cNvPr>
              <p:cNvSpPr txBox="1">
                <a:spLocks noRot="1" noChangeAspect="1" noMove="1" noResize="1" noEditPoints="1" noAdjustHandles="1" noChangeArrowheads="1" noChangeShapeType="1" noTextEdit="1"/>
              </p:cNvSpPr>
              <p:nvPr/>
            </p:nvSpPr>
            <p:spPr>
              <a:xfrm>
                <a:off x="1334653" y="1794560"/>
                <a:ext cx="1897567" cy="646331"/>
              </a:xfrm>
              <a:prstGeom prst="rect">
                <a:avLst/>
              </a:prstGeom>
              <a:blipFill>
                <a:blip r:embed="rId6"/>
                <a:stretch>
                  <a:fillRect l="-3311" t="-7692"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613D038-8E28-4F52-96A2-897433AE8949}"/>
                  </a:ext>
                </a:extLst>
              </p:cNvPr>
              <p:cNvSpPr txBox="1"/>
              <p:nvPr/>
            </p:nvSpPr>
            <p:spPr>
              <a:xfrm>
                <a:off x="5763051" y="2819281"/>
                <a:ext cx="2877314" cy="896912"/>
              </a:xfrm>
              <a:prstGeom prst="rect">
                <a:avLst/>
              </a:prstGeom>
              <a:noFill/>
            </p:spPr>
            <p:txBody>
              <a:bodyPr wrap="square" rtlCol="0">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求生成数据上的梯度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𝐽</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𝐺</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𝐷</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den>
                      </m:f>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文本框 10">
                <a:extLst>
                  <a:ext uri="{FF2B5EF4-FFF2-40B4-BE49-F238E27FC236}">
                    <a16:creationId xmlns:a16="http://schemas.microsoft.com/office/drawing/2014/main" id="{A613D038-8E28-4F52-96A2-897433AE8949}"/>
                  </a:ext>
                </a:extLst>
              </p:cNvPr>
              <p:cNvSpPr txBox="1">
                <a:spLocks noRot="1" noChangeAspect="1" noMove="1" noResize="1" noEditPoints="1" noAdjustHandles="1" noChangeArrowheads="1" noChangeShapeType="1" noTextEdit="1"/>
              </p:cNvSpPr>
              <p:nvPr/>
            </p:nvSpPr>
            <p:spPr>
              <a:xfrm>
                <a:off x="5763051" y="2819281"/>
                <a:ext cx="2877314" cy="896912"/>
              </a:xfrm>
              <a:prstGeom prst="rect">
                <a:avLst/>
              </a:prstGeom>
              <a:blipFill>
                <a:blip r:embed="rId7"/>
                <a:stretch>
                  <a:fillRect l="-1762" t="-2778"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5CEC847-CAC8-4FE4-B5BD-5331DF631C5D}"/>
                  </a:ext>
                </a:extLst>
              </p:cNvPr>
              <p:cNvSpPr txBox="1"/>
              <p:nvPr/>
            </p:nvSpPr>
            <p:spPr>
              <a:xfrm>
                <a:off x="1334653" y="2819281"/>
                <a:ext cx="2698866" cy="646331"/>
              </a:xfrm>
              <a:prstGeom prst="rect">
                <a:avLst/>
              </a:prstGeom>
              <a:noFill/>
            </p:spPr>
            <p:txBody>
              <a:bodyPr wrap="square" rtlCol="0">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判别</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ea typeface="Cambria Math" panose="02040503050406030204" pitchFamily="18" charset="0"/>
                        </a:rPr>
                        <m:t>𝑃</m:t>
                      </m:r>
                      <m:d>
                        <m:dPr>
                          <m:endChr m:val="|"/>
                          <m:ctrlPr>
                            <a:rPr lang="en-US" altLang="zh-CN"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𝑟𝑒𝑎𝑙</m:t>
                          </m:r>
                          <m:r>
                            <a:rPr lang="en-US" altLang="zh-CN" b="0" i="1">
                              <a:latin typeface="Cambria Math" panose="02040503050406030204" pitchFamily="18" charset="0"/>
                              <a:ea typeface="Cambria Math" panose="02040503050406030204" pitchFamily="18" charset="0"/>
                            </a:rPr>
                            <m:t> </m:t>
                          </m:r>
                        </m:e>
                      </m:d>
                      <m:r>
                        <a:rPr lang="en-US" altLang="zh-CN" b="0" i="1">
                          <a:latin typeface="Cambria Math" panose="02040503050406030204" pitchFamily="18" charset="0"/>
                          <a:ea typeface="Cambria Math" panose="02040503050406030204" pitchFamily="18" charset="0"/>
                        </a:rPr>
                        <m:t> </m:t>
                      </m:r>
                      <m:r>
                        <a:rPr lang="en-US" altLang="zh-CN" b="0" i="1">
                          <a:latin typeface="Cambria Math" panose="02040503050406030204" pitchFamily="18" charset="0"/>
                          <a:ea typeface="Cambria Math" panose="02040503050406030204" pitchFamily="18" charset="0"/>
                        </a:rPr>
                        <m:t>𝑥</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𝐷</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𝑥</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𝜙</m:t>
                      </m:r>
                      <m:r>
                        <a:rPr lang="en-US" altLang="zh-CN" b="0" i="1">
                          <a:latin typeface="Cambria Math" panose="02040503050406030204" pitchFamily="18" charset="0"/>
                          <a:ea typeface="Cambria Math" panose="02040503050406030204" pitchFamily="18" charset="0"/>
                        </a:rPr>
                        <m:t>)</m:t>
                      </m:r>
                    </m:oMath>
                  </m:oMathPara>
                </a14:m>
                <a:endParaRPr lang="zh-CN" altLang="en-US"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F5CEC847-CAC8-4FE4-B5BD-5331DF631C5D}"/>
                  </a:ext>
                </a:extLst>
              </p:cNvPr>
              <p:cNvSpPr txBox="1">
                <a:spLocks noRot="1" noChangeAspect="1" noMove="1" noResize="1" noEditPoints="1" noAdjustHandles="1" noChangeArrowheads="1" noChangeShapeType="1" noTextEdit="1"/>
              </p:cNvSpPr>
              <p:nvPr/>
            </p:nvSpPr>
            <p:spPr>
              <a:xfrm>
                <a:off x="1334653" y="2819281"/>
                <a:ext cx="2698866" cy="646331"/>
              </a:xfrm>
              <a:prstGeom prst="rect">
                <a:avLst/>
              </a:prstGeom>
              <a:blipFill>
                <a:blip r:embed="rId8"/>
                <a:stretch>
                  <a:fillRect l="-1402" t="-3846"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F24E106-8CE8-4720-991C-C3FA7FB06A25}"/>
                  </a:ext>
                </a:extLst>
              </p:cNvPr>
              <p:cNvSpPr txBox="1"/>
              <p:nvPr/>
            </p:nvSpPr>
            <p:spPr>
              <a:xfrm>
                <a:off x="5763051" y="1794560"/>
                <a:ext cx="2722220" cy="896977"/>
              </a:xfrm>
              <a:prstGeom prst="rect">
                <a:avLst/>
              </a:prstGeom>
              <a:noFill/>
            </p:spPr>
            <p:txBody>
              <a:bodyPr wrap="none" rtlCol="0">
                <a:spAutoFit/>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求生成器参数上的梯度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𝐽</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𝐺</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𝐷</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den>
                      </m:f>
                      <m:f>
                        <m:f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den>
                      </m:f>
                    </m:oMath>
                  </m:oMathPara>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5" name="文本框 14">
                <a:extLst>
                  <a:ext uri="{FF2B5EF4-FFF2-40B4-BE49-F238E27FC236}">
                    <a16:creationId xmlns:a16="http://schemas.microsoft.com/office/drawing/2014/main" id="{0F24E106-8CE8-4720-991C-C3FA7FB06A25}"/>
                  </a:ext>
                </a:extLst>
              </p:cNvPr>
              <p:cNvSpPr txBox="1">
                <a:spLocks noRot="1" noChangeAspect="1" noMove="1" noResize="1" noEditPoints="1" noAdjustHandles="1" noChangeArrowheads="1" noChangeShapeType="1" noTextEdit="1"/>
              </p:cNvSpPr>
              <p:nvPr/>
            </p:nvSpPr>
            <p:spPr>
              <a:xfrm>
                <a:off x="5763051" y="1794560"/>
                <a:ext cx="2722220" cy="896977"/>
              </a:xfrm>
              <a:prstGeom prst="rect">
                <a:avLst/>
              </a:prstGeom>
              <a:blipFill>
                <a:blip r:embed="rId9"/>
                <a:stretch>
                  <a:fillRect l="-1860" t="-1389" r="-930"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3E0075A-7C4E-F94F-B16E-86BE6E667DE0}"/>
                  </a:ext>
                </a:extLst>
              </p:cNvPr>
              <p:cNvSpPr txBox="1"/>
              <p:nvPr/>
            </p:nvSpPr>
            <p:spPr>
              <a:xfrm>
                <a:off x="1101329" y="5603576"/>
                <a:ext cx="3349282" cy="495392"/>
              </a:xfrm>
              <a:prstGeom prst="rect">
                <a:avLst/>
              </a:prstGeom>
              <a:noFill/>
            </p:spPr>
            <p:txBody>
              <a:bodyPr wrap="square" rtlCol="0">
                <a:spAutoFit/>
              </a:bodyPr>
              <a:lstStyle/>
              <a:p>
                <a:r>
                  <a:rPr lang="zh-CN" altLang="en-US" sz="2000" dirty="0"/>
                  <a:t>生成器： </a:t>
                </a:r>
                <a14:m>
                  <m:oMath xmlns:m="http://schemas.openxmlformats.org/officeDocument/2006/math">
                    <m:limLow>
                      <m:limLowPr>
                        <m:ctrlPr>
                          <a:rPr lang="zh-CN" altLang="zh-CN" sz="2000" i="1" smtClean="0">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min</m:t>
                        </m:r>
                      </m:e>
                      <m:lim>
                        <m:r>
                          <a:rPr lang="en-US" altLang="zh-CN" sz="2000" i="1">
                            <a:latin typeface="Cambria Math" panose="02040503050406030204" pitchFamily="18" charset="0"/>
                            <a:ea typeface="Cambria Math" panose="02040503050406030204" pitchFamily="18" charset="0"/>
                          </a:rPr>
                          <m:t>𝐺</m:t>
                        </m:r>
                      </m:lim>
                    </m:limLow>
                    <m:r>
                      <a:rPr lang="zh-CN" altLang="en-US" sz="2000" b="0" i="1" smtClean="0">
                        <a:latin typeface="Cambria Math" panose="02040503050406030204" pitchFamily="18" charset="0"/>
                      </a:rPr>
                      <m:t> </m:t>
                    </m:r>
                    <m:limLow>
                      <m:limLowPr>
                        <m:ctrlPr>
                          <a:rPr lang="zh-CN" altLang="zh-CN" sz="2000" i="1">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𝐷</m:t>
                        </m:r>
                      </m:lim>
                    </m:limLow>
                    <m:r>
                      <a:rPr lang="zh-CN" altLang="en-US" sz="2000" b="0" i="1" smtClean="0">
                        <a:latin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oMath>
                </a14:m>
                <a:endParaRPr lang="zh-CN" altLang="zh-CN" sz="2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F3E0075A-7C4E-F94F-B16E-86BE6E667DE0}"/>
                  </a:ext>
                </a:extLst>
              </p:cNvPr>
              <p:cNvSpPr txBox="1">
                <a:spLocks noRot="1" noChangeAspect="1" noMove="1" noResize="1" noEditPoints="1" noAdjustHandles="1" noChangeArrowheads="1" noChangeShapeType="1" noTextEdit="1"/>
              </p:cNvSpPr>
              <p:nvPr/>
            </p:nvSpPr>
            <p:spPr>
              <a:xfrm>
                <a:off x="1101329" y="5603576"/>
                <a:ext cx="3349282" cy="495392"/>
              </a:xfrm>
              <a:prstGeom prst="rect">
                <a:avLst/>
              </a:prstGeom>
              <a:blipFill>
                <a:blip r:embed="rId10"/>
                <a:stretch>
                  <a:fillRect l="-2004" t="-6173"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FD3B55F2-852A-014E-B2ED-407A2B6535FC}"/>
                  </a:ext>
                </a:extLst>
              </p:cNvPr>
              <p:cNvSpPr txBox="1"/>
              <p:nvPr/>
            </p:nvSpPr>
            <p:spPr>
              <a:xfrm>
                <a:off x="5257744" y="5610102"/>
                <a:ext cx="3277574" cy="493340"/>
              </a:xfrm>
              <a:prstGeom prst="rect">
                <a:avLst/>
              </a:prstGeom>
              <a:noFill/>
            </p:spPr>
            <p:txBody>
              <a:bodyPr wrap="square" rtlCol="0">
                <a:spAutoFit/>
              </a:bodyPr>
              <a:lstStyle/>
              <a:p>
                <a:r>
                  <a:rPr lang="zh-CN" altLang="en-US" sz="2000" dirty="0"/>
                  <a:t>判别器：</a:t>
                </a:r>
                <a14:m>
                  <m:oMath xmlns:m="http://schemas.openxmlformats.org/officeDocument/2006/math">
                    <m:limLow>
                      <m:limLowPr>
                        <m:ctrlPr>
                          <a:rPr lang="zh-CN" altLang="zh-CN" sz="2000" i="1">
                            <a:latin typeface="Cambria Math" panose="02040503050406030204" pitchFamily="18" charset="0"/>
                          </a:rPr>
                        </m:ctrlPr>
                      </m:limLowPr>
                      <m:e>
                        <m:r>
                          <m:rPr>
                            <m:sty m:val="p"/>
                          </m:rPr>
                          <a:rPr lang="en-US" altLang="zh-CN" sz="2000" i="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𝐷</m:t>
                        </m:r>
                      </m:lim>
                    </m:limLow>
                    <m:r>
                      <a:rPr lang="zh-CN" altLang="en-US" sz="2000" b="0" i="1" smtClean="0">
                        <a:latin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𝐺</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𝐷</m:t>
                    </m:r>
                    <m:r>
                      <a:rPr lang="en-US" altLang="zh-CN" sz="2000" i="1">
                        <a:latin typeface="Cambria Math" panose="02040503050406030204" pitchFamily="18" charset="0"/>
                        <a:ea typeface="Cambria Math" panose="02040503050406030204" pitchFamily="18" charset="0"/>
                      </a:rPr>
                      <m:t>)</m:t>
                    </m:r>
                  </m:oMath>
                </a14:m>
                <a:endParaRPr lang="zh-CN" altLang="zh-CN" sz="2000" i="1" dirty="0">
                  <a:latin typeface="Cambria Math" panose="02040503050406030204" pitchFamily="18" charset="0"/>
                </a:endParaRPr>
              </a:p>
            </p:txBody>
          </p:sp>
        </mc:Choice>
        <mc:Fallback xmlns="">
          <p:sp>
            <p:nvSpPr>
              <p:cNvPr id="42" name="文本框 41">
                <a:extLst>
                  <a:ext uri="{FF2B5EF4-FFF2-40B4-BE49-F238E27FC236}">
                    <a16:creationId xmlns:a16="http://schemas.microsoft.com/office/drawing/2014/main" id="{FD3B55F2-852A-014E-B2ED-407A2B6535FC}"/>
                  </a:ext>
                </a:extLst>
              </p:cNvPr>
              <p:cNvSpPr txBox="1">
                <a:spLocks noRot="1" noChangeAspect="1" noMove="1" noResize="1" noEditPoints="1" noAdjustHandles="1" noChangeArrowheads="1" noChangeShapeType="1" noTextEdit="1"/>
              </p:cNvSpPr>
              <p:nvPr/>
            </p:nvSpPr>
            <p:spPr>
              <a:xfrm>
                <a:off x="5257744" y="5610102"/>
                <a:ext cx="3277574" cy="493340"/>
              </a:xfrm>
              <a:prstGeom prst="rect">
                <a:avLst/>
              </a:prstGeom>
              <a:blipFill>
                <a:blip r:embed="rId11"/>
                <a:stretch>
                  <a:fillRect l="-1859" t="-6173" b="-2469"/>
                </a:stretch>
              </a:blipFill>
            </p:spPr>
            <p:txBody>
              <a:bodyPr/>
              <a:lstStyle/>
              <a:p>
                <a:r>
                  <a:rPr lang="zh-CN" altLang="en-US">
                    <a:noFill/>
                  </a:rPr>
                  <a:t> </a:t>
                </a:r>
              </a:p>
            </p:txBody>
          </p:sp>
        </mc:Fallback>
      </mc:AlternateContent>
      <p:grpSp>
        <p:nvGrpSpPr>
          <p:cNvPr id="49" name="组合 48">
            <a:extLst>
              <a:ext uri="{FF2B5EF4-FFF2-40B4-BE49-F238E27FC236}">
                <a16:creationId xmlns:a16="http://schemas.microsoft.com/office/drawing/2014/main" id="{90C62897-4844-5144-AF27-9279625AC2DA}"/>
              </a:ext>
            </a:extLst>
          </p:cNvPr>
          <p:cNvGrpSpPr/>
          <p:nvPr/>
        </p:nvGrpSpPr>
        <p:grpSpPr>
          <a:xfrm>
            <a:off x="4255115" y="1465733"/>
            <a:ext cx="631805" cy="2457873"/>
            <a:chOff x="4478438" y="1480185"/>
            <a:chExt cx="781050" cy="3038475"/>
          </a:xfrm>
        </p:grpSpPr>
        <p:pic>
          <p:nvPicPr>
            <p:cNvPr id="50" name="图片 49">
              <a:extLst>
                <a:ext uri="{FF2B5EF4-FFF2-40B4-BE49-F238E27FC236}">
                  <a16:creationId xmlns:a16="http://schemas.microsoft.com/office/drawing/2014/main" id="{F24F35A1-48F9-F04B-B797-8E841C1499D5}"/>
                </a:ext>
              </a:extLst>
            </p:cNvPr>
            <p:cNvPicPr>
              <a:picLocks noChangeAspect="1"/>
            </p:cNvPicPr>
            <p:nvPr/>
          </p:nvPicPr>
          <p:blipFill>
            <a:blip r:embed="rId12"/>
            <a:stretch>
              <a:fillRect/>
            </a:stretch>
          </p:blipFill>
          <p:spPr>
            <a:xfrm>
              <a:off x="4478438" y="1480185"/>
              <a:ext cx="781050" cy="3038475"/>
            </a:xfrm>
            <a:prstGeom prst="rect">
              <a:avLst/>
            </a:prstGeom>
          </p:spPr>
        </p:pic>
        <p:grpSp>
          <p:nvGrpSpPr>
            <p:cNvPr id="51" name="组合 50">
              <a:extLst>
                <a:ext uri="{FF2B5EF4-FFF2-40B4-BE49-F238E27FC236}">
                  <a16:creationId xmlns:a16="http://schemas.microsoft.com/office/drawing/2014/main" id="{A176F43C-518A-2946-9491-F441BA44D54C}"/>
                </a:ext>
              </a:extLst>
            </p:cNvPr>
            <p:cNvGrpSpPr/>
            <p:nvPr/>
          </p:nvGrpSpPr>
          <p:grpSpPr>
            <a:xfrm>
              <a:off x="4721028" y="1664079"/>
              <a:ext cx="280638" cy="2708252"/>
              <a:chOff x="4385748" y="1664079"/>
              <a:chExt cx="280638" cy="2708252"/>
            </a:xfrm>
          </p:grpSpPr>
          <p:graphicFrame>
            <p:nvGraphicFramePr>
              <p:cNvPr id="52" name="对象 51">
                <a:extLst>
                  <a:ext uri="{FF2B5EF4-FFF2-40B4-BE49-F238E27FC236}">
                    <a16:creationId xmlns:a16="http://schemas.microsoft.com/office/drawing/2014/main" id="{28A671A2-8617-A44C-9655-B4F7FDF38739}"/>
                  </a:ext>
                </a:extLst>
              </p:cNvPr>
              <p:cNvGraphicFramePr>
                <a:graphicFrameLocks noChangeAspect="1"/>
              </p:cNvGraphicFramePr>
              <p:nvPr>
                <p:extLst>
                  <p:ext uri="{D42A27DB-BD31-4B8C-83A1-F6EECF244321}">
                    <p14:modId xmlns:p14="http://schemas.microsoft.com/office/powerpoint/2010/main" val="1437430236"/>
                  </p:ext>
                </p:extLst>
              </p:nvPr>
            </p:nvGraphicFramePr>
            <p:xfrm>
              <a:off x="4385748" y="2837655"/>
              <a:ext cx="280638" cy="382687"/>
            </p:xfrm>
            <a:graphic>
              <a:graphicData uri="http://schemas.openxmlformats.org/presentationml/2006/ole">
                <mc:AlternateContent xmlns:mc="http://schemas.openxmlformats.org/markup-compatibility/2006">
                  <mc:Choice xmlns:v="urn:schemas-microsoft-com:vml" Requires="v">
                    <p:oleObj name="Formula" r:id="rId13" imgW="91440" imgH="125640" progId="Equation.Ribbit">
                      <p:embed/>
                    </p:oleObj>
                  </mc:Choice>
                  <mc:Fallback>
                    <p:oleObj name="Formula" r:id="rId13" imgW="91440" imgH="125640" progId="Equation.Ribbit">
                      <p:embed/>
                      <p:pic>
                        <p:nvPicPr>
                          <p:cNvPr id="52" name="对象 51">
                            <a:extLst>
                              <a:ext uri="{FF2B5EF4-FFF2-40B4-BE49-F238E27FC236}">
                                <a16:creationId xmlns:a16="http://schemas.microsoft.com/office/drawing/2014/main" id="{28A671A2-8617-A44C-9655-B4F7FDF38739}"/>
                              </a:ext>
                            </a:extLst>
                          </p:cNvPr>
                          <p:cNvPicPr/>
                          <p:nvPr/>
                        </p:nvPicPr>
                        <p:blipFill>
                          <a:blip r:embed="rId14"/>
                          <a:stretch>
                            <a:fillRect/>
                          </a:stretch>
                        </p:blipFill>
                        <p:spPr>
                          <a:xfrm>
                            <a:off x="4385748" y="2837655"/>
                            <a:ext cx="280638" cy="382687"/>
                          </a:xfrm>
                          <a:prstGeom prst="rect">
                            <a:avLst/>
                          </a:prstGeom>
                        </p:spPr>
                      </p:pic>
                    </p:oleObj>
                  </mc:Fallback>
                </mc:AlternateContent>
              </a:graphicData>
            </a:graphic>
          </p:graphicFrame>
          <p:graphicFrame>
            <p:nvGraphicFramePr>
              <p:cNvPr id="53" name="对象 52">
                <a:extLst>
                  <a:ext uri="{FF2B5EF4-FFF2-40B4-BE49-F238E27FC236}">
                    <a16:creationId xmlns:a16="http://schemas.microsoft.com/office/drawing/2014/main" id="{50AA5B44-AFDA-0343-8328-6A52CA1145D2}"/>
                  </a:ext>
                </a:extLst>
              </p:cNvPr>
              <p:cNvGraphicFramePr>
                <a:graphicFrameLocks noChangeAspect="1"/>
              </p:cNvGraphicFramePr>
              <p:nvPr>
                <p:extLst>
                  <p:ext uri="{D42A27DB-BD31-4B8C-83A1-F6EECF244321}">
                    <p14:modId xmlns:p14="http://schemas.microsoft.com/office/powerpoint/2010/main" val="910322239"/>
                  </p:ext>
                </p:extLst>
              </p:nvPr>
            </p:nvGraphicFramePr>
            <p:xfrm>
              <a:off x="4399486" y="1664079"/>
              <a:ext cx="251200" cy="349325"/>
            </p:xfrm>
            <a:graphic>
              <a:graphicData uri="http://schemas.openxmlformats.org/presentationml/2006/ole">
                <mc:AlternateContent xmlns:mc="http://schemas.openxmlformats.org/markup-compatibility/2006">
                  <mc:Choice xmlns:v="urn:schemas-microsoft-com:vml" Requires="v">
                    <p:oleObj name="Formula" r:id="rId15" imgW="82080" imgH="114120" progId="Equation.Ribbit">
                      <p:embed/>
                    </p:oleObj>
                  </mc:Choice>
                  <mc:Fallback>
                    <p:oleObj name="Formula" r:id="rId15" imgW="82080" imgH="114120" progId="Equation.Ribbit">
                      <p:embed/>
                      <p:pic>
                        <p:nvPicPr>
                          <p:cNvPr id="53" name="对象 52">
                            <a:extLst>
                              <a:ext uri="{FF2B5EF4-FFF2-40B4-BE49-F238E27FC236}">
                                <a16:creationId xmlns:a16="http://schemas.microsoft.com/office/drawing/2014/main" id="{50AA5B44-AFDA-0343-8328-6A52CA1145D2}"/>
                              </a:ext>
                            </a:extLst>
                          </p:cNvPr>
                          <p:cNvPicPr/>
                          <p:nvPr/>
                        </p:nvPicPr>
                        <p:blipFill>
                          <a:blip r:embed="rId16"/>
                          <a:stretch>
                            <a:fillRect/>
                          </a:stretch>
                        </p:blipFill>
                        <p:spPr>
                          <a:xfrm>
                            <a:off x="4399486" y="1664079"/>
                            <a:ext cx="251200" cy="349325"/>
                          </a:xfrm>
                          <a:prstGeom prst="rect">
                            <a:avLst/>
                          </a:prstGeom>
                        </p:spPr>
                      </p:pic>
                    </p:oleObj>
                  </mc:Fallback>
                </mc:AlternateContent>
              </a:graphicData>
            </a:graphic>
          </p:graphicFrame>
          <p:graphicFrame>
            <p:nvGraphicFramePr>
              <p:cNvPr id="54" name="对象 53">
                <a:extLst>
                  <a:ext uri="{FF2B5EF4-FFF2-40B4-BE49-F238E27FC236}">
                    <a16:creationId xmlns:a16="http://schemas.microsoft.com/office/drawing/2014/main" id="{310A77DC-19F4-CC49-8ADA-DAC8DECB58AA}"/>
                  </a:ext>
                </a:extLst>
              </p:cNvPr>
              <p:cNvGraphicFramePr>
                <a:graphicFrameLocks noChangeAspect="1"/>
              </p:cNvGraphicFramePr>
              <p:nvPr>
                <p:extLst>
                  <p:ext uri="{D42A27DB-BD31-4B8C-83A1-F6EECF244321}">
                    <p14:modId xmlns:p14="http://schemas.microsoft.com/office/powerpoint/2010/main" val="2989809873"/>
                  </p:ext>
                </p:extLst>
              </p:nvPr>
            </p:nvGraphicFramePr>
            <p:xfrm>
              <a:off x="4393598" y="4030856"/>
              <a:ext cx="261013" cy="341475"/>
            </p:xfrm>
            <a:graphic>
              <a:graphicData uri="http://schemas.openxmlformats.org/presentationml/2006/ole">
                <mc:AlternateContent xmlns:mc="http://schemas.openxmlformats.org/markup-compatibility/2006">
                  <mc:Choice xmlns:v="urn:schemas-microsoft-com:vml" Requires="v">
                    <p:oleObj name="Formula" r:id="rId17" imgW="86040" imgH="111960" progId="Equation.Ribbit">
                      <p:embed/>
                    </p:oleObj>
                  </mc:Choice>
                  <mc:Fallback>
                    <p:oleObj name="Formula" r:id="rId17" imgW="86040" imgH="111960" progId="Equation.Ribbit">
                      <p:embed/>
                      <p:pic>
                        <p:nvPicPr>
                          <p:cNvPr id="54" name="对象 53">
                            <a:extLst>
                              <a:ext uri="{FF2B5EF4-FFF2-40B4-BE49-F238E27FC236}">
                                <a16:creationId xmlns:a16="http://schemas.microsoft.com/office/drawing/2014/main" id="{310A77DC-19F4-CC49-8ADA-DAC8DECB58AA}"/>
                              </a:ext>
                            </a:extLst>
                          </p:cNvPr>
                          <p:cNvPicPr/>
                          <p:nvPr/>
                        </p:nvPicPr>
                        <p:blipFill>
                          <a:blip r:embed="rId18"/>
                          <a:stretch>
                            <a:fillRect/>
                          </a:stretch>
                        </p:blipFill>
                        <p:spPr>
                          <a:xfrm>
                            <a:off x="4393598" y="4030856"/>
                            <a:ext cx="261013" cy="341475"/>
                          </a:xfrm>
                          <a:prstGeom prst="rect">
                            <a:avLst/>
                          </a:prstGeom>
                        </p:spPr>
                      </p:pic>
                    </p:oleObj>
                  </mc:Fallback>
                </mc:AlternateContent>
              </a:graphicData>
            </a:graphic>
          </p:graphicFrame>
        </p:grpSp>
      </p:grpSp>
    </p:spTree>
    <p:extLst>
      <p:ext uri="{BB962C8B-B14F-4D97-AF65-F5344CB8AC3E}">
        <p14:creationId xmlns:p14="http://schemas.microsoft.com/office/powerpoint/2010/main" val="2565984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zh-CN" altLang="en-US" sz="2600" dirty="0"/>
              <a:t>案例分析：用于图像生成</a:t>
            </a:r>
            <a:r>
              <a:rPr lang="en-US" altLang="zh-CN" sz="2600" dirty="0"/>
              <a:t>GAN</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73</a:t>
            </a:fld>
            <a:endParaRPr lang="zh-CN" altLang="en-US" dirty="0"/>
          </a:p>
        </p:txBody>
      </p:sp>
      <p:pic>
        <p:nvPicPr>
          <p:cNvPr id="7" name="图片 6">
            <a:extLst>
              <a:ext uri="{FF2B5EF4-FFF2-40B4-BE49-F238E27FC236}">
                <a16:creationId xmlns:a16="http://schemas.microsoft.com/office/drawing/2014/main" id="{CB5DC180-E12E-F84A-A881-71E365040C13}"/>
              </a:ext>
            </a:extLst>
          </p:cNvPr>
          <p:cNvPicPr>
            <a:picLocks noChangeAspect="1"/>
          </p:cNvPicPr>
          <p:nvPr/>
        </p:nvPicPr>
        <p:blipFill>
          <a:blip r:embed="rId2"/>
          <a:stretch>
            <a:fillRect/>
          </a:stretch>
        </p:blipFill>
        <p:spPr>
          <a:xfrm>
            <a:off x="875702" y="1179597"/>
            <a:ext cx="7392596" cy="2510219"/>
          </a:xfrm>
          <a:prstGeom prst="rect">
            <a:avLst/>
          </a:prstGeom>
        </p:spPr>
      </p:pic>
      <p:pic>
        <p:nvPicPr>
          <p:cNvPr id="8" name="图片 7">
            <a:extLst>
              <a:ext uri="{FF2B5EF4-FFF2-40B4-BE49-F238E27FC236}">
                <a16:creationId xmlns:a16="http://schemas.microsoft.com/office/drawing/2014/main" id="{A266493B-3083-D74F-BBDF-FB73679E5CE7}"/>
              </a:ext>
            </a:extLst>
          </p:cNvPr>
          <p:cNvPicPr>
            <a:picLocks noChangeAspect="1"/>
          </p:cNvPicPr>
          <p:nvPr/>
        </p:nvPicPr>
        <p:blipFill>
          <a:blip r:embed="rId3"/>
          <a:stretch>
            <a:fillRect/>
          </a:stretch>
        </p:blipFill>
        <p:spPr>
          <a:xfrm>
            <a:off x="944579" y="3736551"/>
            <a:ext cx="7323719" cy="2416137"/>
          </a:xfrm>
          <a:prstGeom prst="rect">
            <a:avLst/>
          </a:prstGeom>
        </p:spPr>
      </p:pic>
      <p:sp>
        <p:nvSpPr>
          <p:cNvPr id="6" name="页脚占位符 2">
            <a:extLst>
              <a:ext uri="{FF2B5EF4-FFF2-40B4-BE49-F238E27FC236}">
                <a16:creationId xmlns:a16="http://schemas.microsoft.com/office/drawing/2014/main" id="{DAA466FA-3299-4614-8BE6-C19C593A4679}"/>
              </a:ext>
            </a:extLst>
          </p:cNvPr>
          <p:cNvSpPr>
            <a:spLocks noGrp="1"/>
          </p:cNvSpPr>
          <p:nvPr>
            <p:ph type="ftr" sz="quarter" idx="11"/>
          </p:nvPr>
        </p:nvSpPr>
        <p:spPr>
          <a:xfrm>
            <a:off x="502442" y="6240464"/>
            <a:ext cx="6208909" cy="206381"/>
          </a:xfrm>
        </p:spPr>
        <p:txBody>
          <a:bodyPr/>
          <a:lstStyle/>
          <a:p>
            <a:r>
              <a:rPr lang="en-US" altLang="zh-CN" dirty="0">
                <a:latin typeface="Alibaba PuHuiTi" pitchFamily="18" charset="-122"/>
                <a:ea typeface="Alibaba PuHuiTi" pitchFamily="18" charset="-122"/>
                <a:cs typeface="Alibaba PuHuiTi" pitchFamily="18" charset="-122"/>
              </a:rPr>
              <a:t>Goodfellow, Ian, et al. "Generative adversarial nets." In </a:t>
            </a:r>
            <a:r>
              <a:rPr lang="en-US" altLang="zh-CN" dirty="0" err="1">
                <a:latin typeface="Alibaba PuHuiTi" pitchFamily="18" charset="-122"/>
                <a:ea typeface="Alibaba PuHuiTi" pitchFamily="18" charset="-122"/>
                <a:cs typeface="Alibaba PuHuiTi" pitchFamily="18" charset="-122"/>
              </a:rPr>
              <a:t>NeuralPS</a:t>
            </a:r>
            <a:r>
              <a:rPr lang="en-US" altLang="zh-CN" dirty="0">
                <a:latin typeface="Alibaba PuHuiTi" pitchFamily="18" charset="-122"/>
                <a:ea typeface="Alibaba PuHuiTi" pitchFamily="18" charset="-122"/>
                <a:cs typeface="Alibaba PuHuiTi" pitchFamily="18" charset="-122"/>
              </a:rPr>
              <a:t>, pp. 2672-2680. 2014.</a:t>
            </a:r>
            <a:endParaRPr lang="zh-CN" altLang="en-US" dirty="0">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2336750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zh-CN" altLang="en-US" sz="2600" dirty="0"/>
              <a:t>案例分析：用于图像生成</a:t>
            </a:r>
            <a:r>
              <a:rPr lang="en-US" altLang="zh-CN" sz="2600" dirty="0"/>
              <a:t>GAN</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74</a:t>
            </a:fld>
            <a:endParaRPr lang="zh-CN" altLang="en-US" dirty="0"/>
          </a:p>
        </p:txBody>
      </p:sp>
      <p:sp>
        <p:nvSpPr>
          <p:cNvPr id="12" name="文本占位符 3">
            <a:extLst>
              <a:ext uri="{FF2B5EF4-FFF2-40B4-BE49-F238E27FC236}">
                <a16:creationId xmlns:a16="http://schemas.microsoft.com/office/drawing/2014/main" id="{81BE9F32-39D7-4124-9CA4-E21608B483E5}"/>
              </a:ext>
            </a:extLst>
          </p:cNvPr>
          <p:cNvSpPr txBox="1">
            <a:spLocks/>
          </p:cNvSpPr>
          <p:nvPr/>
        </p:nvSpPr>
        <p:spPr>
          <a:xfrm>
            <a:off x="502444" y="1374739"/>
            <a:ext cx="2345859"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GAN</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的逐步发展</a:t>
            </a:r>
          </a:p>
        </p:txBody>
      </p:sp>
      <p:sp>
        <p:nvSpPr>
          <p:cNvPr id="18" name="页脚占位符 2">
            <a:extLst>
              <a:ext uri="{FF2B5EF4-FFF2-40B4-BE49-F238E27FC236}">
                <a16:creationId xmlns:a16="http://schemas.microsoft.com/office/drawing/2014/main" id="{A918AA22-EC6B-4C4C-B43D-943C5A640775}"/>
              </a:ext>
            </a:extLst>
          </p:cNvPr>
          <p:cNvSpPr>
            <a:spLocks noGrp="1"/>
          </p:cNvSpPr>
          <p:nvPr>
            <p:ph type="ftr" sz="quarter" idx="11"/>
          </p:nvPr>
        </p:nvSpPr>
        <p:spPr>
          <a:xfrm>
            <a:off x="502443" y="6240464"/>
            <a:ext cx="6657482" cy="206381"/>
          </a:xfrm>
        </p:spPr>
        <p:txBody>
          <a:bodyPr/>
          <a:lstStyle/>
          <a:p>
            <a:r>
              <a:rPr lang="en-US" altLang="zh-CN" dirty="0" err="1"/>
              <a:t>Tero</a:t>
            </a:r>
            <a:r>
              <a:rPr lang="en-US" altLang="zh-CN" dirty="0"/>
              <a:t> </a:t>
            </a:r>
            <a:r>
              <a:rPr lang="en-US" altLang="zh-CN" dirty="0" err="1"/>
              <a:t>Karras</a:t>
            </a:r>
            <a:r>
              <a:rPr lang="en-US" altLang="zh-CN" dirty="0"/>
              <a:t> et al. Progressive Growing of GANs for Improved Quality, Stability, and Variation. ICLR 2018. </a:t>
            </a:r>
            <a:endParaRPr lang="zh-CN" altLang="en-US" dirty="0"/>
          </a:p>
        </p:txBody>
      </p:sp>
      <p:pic>
        <p:nvPicPr>
          <p:cNvPr id="7" name="Picture 2" descr="http://research.nvidia.com/sites/default/files/publications/representative_image_512x256.png">
            <a:extLst>
              <a:ext uri="{FF2B5EF4-FFF2-40B4-BE49-F238E27FC236}">
                <a16:creationId xmlns:a16="http://schemas.microsoft.com/office/drawing/2014/main" id="{30082480-305B-6249-BEBC-C7AB8E4A0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639" y="1941620"/>
            <a:ext cx="5949518" cy="2974759"/>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a:extLst>
              <a:ext uri="{FF2B5EF4-FFF2-40B4-BE49-F238E27FC236}">
                <a16:creationId xmlns:a16="http://schemas.microsoft.com/office/drawing/2014/main" id="{DF953CC8-DB8A-184A-8016-A049548DB714}"/>
              </a:ext>
            </a:extLst>
          </p:cNvPr>
          <p:cNvSpPr txBox="1">
            <a:spLocks/>
          </p:cNvSpPr>
          <p:nvPr/>
        </p:nvSpPr>
        <p:spPr>
          <a:xfrm>
            <a:off x="2331839" y="5170386"/>
            <a:ext cx="4480322" cy="576272"/>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t>由一个随机数生成器生成的两个虚拟人像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93044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normAutofit/>
          </a:bodyPr>
          <a:lstStyle/>
          <a:p>
            <a:r>
              <a:rPr lang="zh-CN" altLang="en-US" sz="2600" dirty="0"/>
              <a:t>案例分析：用于图像生成</a:t>
            </a:r>
            <a:r>
              <a:rPr lang="en-US" altLang="zh-CN" sz="2600" dirty="0"/>
              <a:t>GAN</a:t>
            </a:r>
            <a:endParaRPr lang="zh-CN" altLang="en-US" sz="260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75</a:t>
            </a:fld>
            <a:endParaRPr lang="zh-CN" altLang="en-US" dirty="0"/>
          </a:p>
        </p:txBody>
      </p:sp>
      <p:sp>
        <p:nvSpPr>
          <p:cNvPr id="12" name="文本占位符 3">
            <a:extLst>
              <a:ext uri="{FF2B5EF4-FFF2-40B4-BE49-F238E27FC236}">
                <a16:creationId xmlns:a16="http://schemas.microsoft.com/office/drawing/2014/main" id="{81BE9F32-39D7-4124-9CA4-E21608B483E5}"/>
              </a:ext>
            </a:extLst>
          </p:cNvPr>
          <p:cNvSpPr txBox="1">
            <a:spLocks/>
          </p:cNvSpPr>
          <p:nvPr/>
        </p:nvSpPr>
        <p:spPr>
          <a:xfrm>
            <a:off x="502444" y="1374739"/>
            <a:ext cx="3293179"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err="1">
                <a:latin typeface="阿里巴巴普惠体 B" panose="00020600040101010101" pitchFamily="18" charset="-122"/>
                <a:ea typeface="阿里巴巴普惠体 B" panose="00020600040101010101" pitchFamily="18" charset="-122"/>
                <a:cs typeface="阿里巴巴普惠体 B" panose="00020600040101010101" pitchFamily="18" charset="-122"/>
              </a:rPr>
              <a:t>BigGAN</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ICLR</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2019</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18" name="页脚占位符 2">
            <a:extLst>
              <a:ext uri="{FF2B5EF4-FFF2-40B4-BE49-F238E27FC236}">
                <a16:creationId xmlns:a16="http://schemas.microsoft.com/office/drawing/2014/main" id="{A918AA22-EC6B-4C4C-B43D-943C5A640775}"/>
              </a:ext>
            </a:extLst>
          </p:cNvPr>
          <p:cNvSpPr>
            <a:spLocks noGrp="1"/>
          </p:cNvSpPr>
          <p:nvPr>
            <p:ph type="ftr" sz="quarter" idx="11"/>
          </p:nvPr>
        </p:nvSpPr>
        <p:spPr>
          <a:xfrm>
            <a:off x="502443" y="6240464"/>
            <a:ext cx="6657482" cy="206381"/>
          </a:xfrm>
        </p:spPr>
        <p:txBody>
          <a:bodyPr/>
          <a:lstStyle/>
          <a:p>
            <a:r>
              <a:rPr lang="en-US" altLang="zh-CN" dirty="0"/>
              <a:t>Andrew Brock et al. Large Scale GAN Training for High Fidelity Natural Image Synthesis. ICLR 2019</a:t>
            </a:r>
            <a:endParaRPr lang="zh-CN" altLang="en-US" dirty="0">
              <a:latin typeface="Times New Roman" panose="02020603050405020304" pitchFamily="18" charset="0"/>
              <a:cs typeface="Times New Roman" panose="02020603050405020304" pitchFamily="18" charset="0"/>
            </a:endParaRPr>
          </a:p>
        </p:txBody>
      </p:sp>
      <p:pic>
        <p:nvPicPr>
          <p:cNvPr id="20" name="Picture 2" descr="https://image.jiqizhixin.com/uploads/editor/90a767e2-2ddd-4dac-98d7-2afb5b939615/640.jpeg">
            <a:extLst>
              <a:ext uri="{FF2B5EF4-FFF2-40B4-BE49-F238E27FC236}">
                <a16:creationId xmlns:a16="http://schemas.microsoft.com/office/drawing/2014/main" id="{8BB0EBFD-0D8C-7A41-AF08-65569FC97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964" y="1938359"/>
            <a:ext cx="5552072" cy="417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78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限制玻尔兹曼机简介</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90545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用于无监督学习的随机神经网络</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77</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39942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随机神经网络是</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一种将</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随机变量引入网络而构建的人工神经网络</a:t>
            </a:r>
          </a:p>
          <a:p>
            <a:pPr lvl="1">
              <a:lnSpc>
                <a:spcPct val="150000"/>
              </a:lnSpc>
            </a:pP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给出网络的神经元的随机</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传递函数</a:t>
            </a:r>
          </a:p>
          <a:p>
            <a:pPr lvl="1">
              <a:lnSpc>
                <a:spcPct val="150000"/>
              </a:lnSpc>
            </a:pP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给出网络随机权重</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利用随机神经网络来适应无监督学习的数据分布是很流行的做法</a:t>
            </a:r>
          </a:p>
        </p:txBody>
      </p:sp>
      <p:grpSp>
        <p:nvGrpSpPr>
          <p:cNvPr id="5" name="组合 4">
            <a:extLst>
              <a:ext uri="{FF2B5EF4-FFF2-40B4-BE49-F238E27FC236}">
                <a16:creationId xmlns:a16="http://schemas.microsoft.com/office/drawing/2014/main" id="{86051EC3-0008-4CE7-9142-B6A5E35E68D9}"/>
              </a:ext>
            </a:extLst>
          </p:cNvPr>
          <p:cNvGrpSpPr/>
          <p:nvPr/>
        </p:nvGrpSpPr>
        <p:grpSpPr>
          <a:xfrm>
            <a:off x="1463475" y="4139676"/>
            <a:ext cx="456130" cy="1171241"/>
            <a:chOff x="1240971" y="4909279"/>
            <a:chExt cx="456130" cy="1171241"/>
          </a:xfrm>
        </p:grpSpPr>
        <p:sp>
          <p:nvSpPr>
            <p:cNvPr id="6" name="矩形: 圆角 5">
              <a:extLst>
                <a:ext uri="{FF2B5EF4-FFF2-40B4-BE49-F238E27FC236}">
                  <a16:creationId xmlns:a16="http://schemas.microsoft.com/office/drawing/2014/main" id="{CBF8922E-B662-427D-BDAC-F3CD80304249}"/>
                </a:ext>
              </a:extLst>
            </p:cNvPr>
            <p:cNvSpPr/>
            <p:nvPr/>
          </p:nvSpPr>
          <p:spPr>
            <a:xfrm>
              <a:off x="1240971" y="4909279"/>
              <a:ext cx="456130" cy="11712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2408C4A-4051-448F-A9B5-666654BCDBEA}"/>
                </a:ext>
              </a:extLst>
            </p:cNvPr>
            <p:cNvSpPr/>
            <p:nvPr/>
          </p:nvSpPr>
          <p:spPr>
            <a:xfrm>
              <a:off x="1334125" y="5014210"/>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85911F5-F435-4F00-9601-C76A6547518C}"/>
                </a:ext>
              </a:extLst>
            </p:cNvPr>
            <p:cNvSpPr/>
            <p:nvPr/>
          </p:nvSpPr>
          <p:spPr>
            <a:xfrm>
              <a:off x="1334125" y="5375616"/>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2F3347D-A5F3-4C1C-90A8-E5F882BC3666}"/>
                </a:ext>
              </a:extLst>
            </p:cNvPr>
            <p:cNvSpPr/>
            <p:nvPr/>
          </p:nvSpPr>
          <p:spPr>
            <a:xfrm>
              <a:off x="1334125" y="5723959"/>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10" name="直接箭头连接符 9">
            <a:extLst>
              <a:ext uri="{FF2B5EF4-FFF2-40B4-BE49-F238E27FC236}">
                <a16:creationId xmlns:a16="http://schemas.microsoft.com/office/drawing/2014/main" id="{3ADE71AF-017B-45E5-8334-C90972C0B8BF}"/>
              </a:ext>
            </a:extLst>
          </p:cNvPr>
          <p:cNvCxnSpPr>
            <a:cxnSpLocks/>
          </p:cNvCxnSpPr>
          <p:nvPr/>
        </p:nvCxnSpPr>
        <p:spPr>
          <a:xfrm>
            <a:off x="1919605" y="4736418"/>
            <a:ext cx="67018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直接箭头连接符 10">
            <a:extLst>
              <a:ext uri="{FF2B5EF4-FFF2-40B4-BE49-F238E27FC236}">
                <a16:creationId xmlns:a16="http://schemas.microsoft.com/office/drawing/2014/main" id="{19CB23DD-E462-4A8A-919F-55B6FDDF8EE2}"/>
              </a:ext>
            </a:extLst>
          </p:cNvPr>
          <p:cNvCxnSpPr>
            <a:cxnSpLocks/>
          </p:cNvCxnSpPr>
          <p:nvPr/>
        </p:nvCxnSpPr>
        <p:spPr>
          <a:xfrm>
            <a:off x="4193261" y="4736418"/>
            <a:ext cx="948202" cy="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1CD9A07-F7EF-49D3-A0BC-8F039E595AF9}"/>
                  </a:ext>
                </a:extLst>
              </p:cNvPr>
              <p:cNvSpPr/>
              <p:nvPr/>
            </p:nvSpPr>
            <p:spPr>
              <a:xfrm>
                <a:off x="3758189" y="5363383"/>
                <a:ext cx="207169" cy="3806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l-GR" altLang="zh-CN" i="1" dirty="0" smtClean="0">
                          <a:solidFill>
                            <a:srgbClr val="222222"/>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oMath>
                  </m:oMathPara>
                </a14:m>
                <a:endParaRPr lang="zh-CN" altLang="en-US" i="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2" name="矩形 11">
                <a:extLst>
                  <a:ext uri="{FF2B5EF4-FFF2-40B4-BE49-F238E27FC236}">
                    <a16:creationId xmlns:a16="http://schemas.microsoft.com/office/drawing/2014/main" id="{B1CD9A07-F7EF-49D3-A0BC-8F039E595AF9}"/>
                  </a:ext>
                </a:extLst>
              </p:cNvPr>
              <p:cNvSpPr>
                <a:spLocks noRot="1" noChangeAspect="1" noMove="1" noResize="1" noEditPoints="1" noAdjustHandles="1" noChangeArrowheads="1" noChangeShapeType="1" noTextEdit="1"/>
              </p:cNvSpPr>
              <p:nvPr/>
            </p:nvSpPr>
            <p:spPr>
              <a:xfrm>
                <a:off x="3758189" y="5363383"/>
                <a:ext cx="207169" cy="380660"/>
              </a:xfrm>
              <a:prstGeom prst="rect">
                <a:avLst/>
              </a:prstGeom>
              <a:blipFill>
                <a:blip r:embed="rId5"/>
                <a:stretch>
                  <a:fillRect r="-484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4B38142-9936-4A49-A289-0D3B24B31C85}"/>
                  </a:ext>
                </a:extLst>
              </p:cNvPr>
              <p:cNvSpPr/>
              <p:nvPr/>
            </p:nvSpPr>
            <p:spPr>
              <a:xfrm>
                <a:off x="5002640" y="5354056"/>
                <a:ext cx="10357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222222"/>
                          </a:solidFill>
                          <a:latin typeface="Cambria Math" panose="02040503050406030204" pitchFamily="18" charset="0"/>
                          <a:ea typeface="阿里巴巴普惠体 R" panose="00020600040101010101" pitchFamily="18" charset="-122"/>
                          <a:cs typeface="阿里巴巴普惠体 R" panose="00020600040101010101" pitchFamily="18" charset="-122"/>
                        </a:rPr>
                        <m:t>𝑧</m:t>
                      </m:r>
                      <m:r>
                        <a:rPr lang="en-US" altLang="zh-CN" i="1" dirty="0" smtClean="0">
                          <a:solidFill>
                            <a:srgbClr val="222222"/>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dirty="0" smtClean="0">
                              <a:solidFill>
                                <a:srgbClr val="222222"/>
                              </a:solidFill>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smtClean="0">
                              <a:solidFill>
                                <a:srgbClr val="222222"/>
                              </a:solidFill>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lang="el-GR" altLang="zh-CN" i="1" dirty="0" smtClean="0">
                              <a:solidFill>
                                <a:srgbClr val="222222"/>
                              </a:solidFill>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lang="en-US" altLang="zh-CN" i="1" dirty="0">
                          <a:solidFill>
                            <a:srgbClr val="222222"/>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dirty="0" smtClean="0">
                          <a:solidFill>
                            <a:srgbClr val="222222"/>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solidFill>
                            <a:srgbClr val="222222"/>
                          </a:solidFill>
                          <a:latin typeface="Cambria Math" panose="02040503050406030204" pitchFamily="18" charset="0"/>
                          <a:ea typeface="阿里巴巴普惠体 R" panose="00020600040101010101" pitchFamily="18" charset="-122"/>
                          <a:cs typeface="阿里巴巴普惠体 R" panose="00020600040101010101" pitchFamily="18" charset="-122"/>
                        </a:rPr>
                        <m:t>)</m:t>
                      </m:r>
                    </m:oMath>
                  </m:oMathPara>
                </a14:m>
                <a:endParaRPr lang="zh-CN" altLang="en-US" i="1" dirty="0">
                  <a:solidFill>
                    <a:srgbClr val="22222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4" name="矩形 13">
                <a:extLst>
                  <a:ext uri="{FF2B5EF4-FFF2-40B4-BE49-F238E27FC236}">
                    <a16:creationId xmlns:a16="http://schemas.microsoft.com/office/drawing/2014/main" id="{E4B38142-9936-4A49-A289-0D3B24B31C85}"/>
                  </a:ext>
                </a:extLst>
              </p:cNvPr>
              <p:cNvSpPr>
                <a:spLocks noRot="1" noChangeAspect="1" noMove="1" noResize="1" noEditPoints="1" noAdjustHandles="1" noChangeArrowheads="1" noChangeShapeType="1" noTextEdit="1"/>
              </p:cNvSpPr>
              <p:nvPr/>
            </p:nvSpPr>
            <p:spPr>
              <a:xfrm>
                <a:off x="5002640" y="5354056"/>
                <a:ext cx="1035796" cy="369332"/>
              </a:xfrm>
              <a:prstGeom prst="rect">
                <a:avLst/>
              </a:prstGeom>
              <a:blipFill>
                <a:blip r:embed="rId6"/>
                <a:stretch>
                  <a:fillRect b="-14754"/>
                </a:stretch>
              </a:blipFill>
            </p:spPr>
            <p:txBody>
              <a:bodyPr/>
              <a:lstStyle/>
              <a:p>
                <a:r>
                  <a:rPr lang="en-US">
                    <a:noFill/>
                  </a:rPr>
                  <a:t> </a:t>
                </a:r>
              </a:p>
            </p:txBody>
          </p:sp>
        </mc:Fallback>
      </mc:AlternateContent>
      <p:grpSp>
        <p:nvGrpSpPr>
          <p:cNvPr id="15" name="组合 14">
            <a:extLst>
              <a:ext uri="{FF2B5EF4-FFF2-40B4-BE49-F238E27FC236}">
                <a16:creationId xmlns:a16="http://schemas.microsoft.com/office/drawing/2014/main" id="{C81DD5C4-FE53-415D-9BE6-AB354F2BC704}"/>
              </a:ext>
            </a:extLst>
          </p:cNvPr>
          <p:cNvGrpSpPr/>
          <p:nvPr/>
        </p:nvGrpSpPr>
        <p:grpSpPr>
          <a:xfrm>
            <a:off x="2584882" y="4139676"/>
            <a:ext cx="456130" cy="1171241"/>
            <a:chOff x="1240971" y="4909279"/>
            <a:chExt cx="456130" cy="1171241"/>
          </a:xfrm>
        </p:grpSpPr>
        <p:sp>
          <p:nvSpPr>
            <p:cNvPr id="16" name="矩形: 圆角 15">
              <a:extLst>
                <a:ext uri="{FF2B5EF4-FFF2-40B4-BE49-F238E27FC236}">
                  <a16:creationId xmlns:a16="http://schemas.microsoft.com/office/drawing/2014/main" id="{BCF825C9-54BC-4D49-9285-74DFCE8E6E75}"/>
                </a:ext>
              </a:extLst>
            </p:cNvPr>
            <p:cNvSpPr/>
            <p:nvPr/>
          </p:nvSpPr>
          <p:spPr>
            <a:xfrm>
              <a:off x="1240971" y="4909279"/>
              <a:ext cx="456130" cy="11712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41B6892-1DD6-412B-82A7-F421BB2926E7}"/>
                </a:ext>
              </a:extLst>
            </p:cNvPr>
            <p:cNvSpPr/>
            <p:nvPr/>
          </p:nvSpPr>
          <p:spPr>
            <a:xfrm>
              <a:off x="1334125" y="5014210"/>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DF8F3EC-6B2D-4DAB-B52C-14526789617B}"/>
                </a:ext>
              </a:extLst>
            </p:cNvPr>
            <p:cNvSpPr/>
            <p:nvPr/>
          </p:nvSpPr>
          <p:spPr>
            <a:xfrm>
              <a:off x="1334125" y="5375616"/>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1BD9E86-4497-48FA-8466-4FD4C826B077}"/>
                </a:ext>
              </a:extLst>
            </p:cNvPr>
            <p:cNvSpPr/>
            <p:nvPr/>
          </p:nvSpPr>
          <p:spPr>
            <a:xfrm>
              <a:off x="1334125" y="5723959"/>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20" name="直接箭头连接符 19">
            <a:extLst>
              <a:ext uri="{FF2B5EF4-FFF2-40B4-BE49-F238E27FC236}">
                <a16:creationId xmlns:a16="http://schemas.microsoft.com/office/drawing/2014/main" id="{86A1FFA8-D725-4C41-8BAD-2EC8EB1137B4}"/>
              </a:ext>
            </a:extLst>
          </p:cNvPr>
          <p:cNvCxnSpPr>
            <a:cxnSpLocks/>
          </p:cNvCxnSpPr>
          <p:nvPr/>
        </p:nvCxnSpPr>
        <p:spPr>
          <a:xfrm>
            <a:off x="3042036" y="4736418"/>
            <a:ext cx="67018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1" name="组合 20">
            <a:extLst>
              <a:ext uri="{FF2B5EF4-FFF2-40B4-BE49-F238E27FC236}">
                <a16:creationId xmlns:a16="http://schemas.microsoft.com/office/drawing/2014/main" id="{AC5D24C1-5B6E-45FF-89E0-56F66D01E855}"/>
              </a:ext>
            </a:extLst>
          </p:cNvPr>
          <p:cNvGrpSpPr/>
          <p:nvPr/>
        </p:nvGrpSpPr>
        <p:grpSpPr>
          <a:xfrm>
            <a:off x="3707313" y="4139676"/>
            <a:ext cx="456130" cy="1171241"/>
            <a:chOff x="1240971" y="4909279"/>
            <a:chExt cx="456130" cy="1171241"/>
          </a:xfrm>
        </p:grpSpPr>
        <p:sp>
          <p:nvSpPr>
            <p:cNvPr id="22" name="矩形: 圆角 21">
              <a:extLst>
                <a:ext uri="{FF2B5EF4-FFF2-40B4-BE49-F238E27FC236}">
                  <a16:creationId xmlns:a16="http://schemas.microsoft.com/office/drawing/2014/main" id="{A38883C2-7377-4748-888C-EFC24475C7B0}"/>
                </a:ext>
              </a:extLst>
            </p:cNvPr>
            <p:cNvSpPr/>
            <p:nvPr/>
          </p:nvSpPr>
          <p:spPr>
            <a:xfrm>
              <a:off x="1240971" y="4909279"/>
              <a:ext cx="456130" cy="11712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8FDBF6D-EE4C-41F2-B1A3-FBF3CF018691}"/>
                </a:ext>
              </a:extLst>
            </p:cNvPr>
            <p:cNvSpPr/>
            <p:nvPr/>
          </p:nvSpPr>
          <p:spPr>
            <a:xfrm>
              <a:off x="1334125" y="5014210"/>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529DE31-1F52-47E0-93DA-AEB7F4DBDCF0}"/>
                </a:ext>
              </a:extLst>
            </p:cNvPr>
            <p:cNvSpPr/>
            <p:nvPr/>
          </p:nvSpPr>
          <p:spPr>
            <a:xfrm>
              <a:off x="1334125" y="5375616"/>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9F4549A2-7006-45DE-A248-28098133C21F}"/>
                </a:ext>
              </a:extLst>
            </p:cNvPr>
            <p:cNvSpPr/>
            <p:nvPr/>
          </p:nvSpPr>
          <p:spPr>
            <a:xfrm>
              <a:off x="1334125" y="5723959"/>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6087843B-FFB8-4997-A465-771F97256F24}"/>
              </a:ext>
            </a:extLst>
          </p:cNvPr>
          <p:cNvGrpSpPr/>
          <p:nvPr/>
        </p:nvGrpSpPr>
        <p:grpSpPr>
          <a:xfrm>
            <a:off x="5141463" y="4139676"/>
            <a:ext cx="456130" cy="1171241"/>
            <a:chOff x="1240971" y="4909279"/>
            <a:chExt cx="456130" cy="1171241"/>
          </a:xfrm>
        </p:grpSpPr>
        <p:sp>
          <p:nvSpPr>
            <p:cNvPr id="27" name="矩形: 圆角 26">
              <a:extLst>
                <a:ext uri="{FF2B5EF4-FFF2-40B4-BE49-F238E27FC236}">
                  <a16:creationId xmlns:a16="http://schemas.microsoft.com/office/drawing/2014/main" id="{315A84AB-8D7F-47A5-AFEF-002B32D487F0}"/>
                </a:ext>
              </a:extLst>
            </p:cNvPr>
            <p:cNvSpPr/>
            <p:nvPr/>
          </p:nvSpPr>
          <p:spPr>
            <a:xfrm>
              <a:off x="1240971" y="4909279"/>
              <a:ext cx="456130" cy="11712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06E0F2E3-CE20-4FFB-9F47-3CECDA8BADB7}"/>
                </a:ext>
              </a:extLst>
            </p:cNvPr>
            <p:cNvSpPr/>
            <p:nvPr/>
          </p:nvSpPr>
          <p:spPr>
            <a:xfrm>
              <a:off x="1334125" y="5014210"/>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60CD5C0-A2A5-41F7-A973-1DD55F21C1E6}"/>
                </a:ext>
              </a:extLst>
            </p:cNvPr>
            <p:cNvSpPr/>
            <p:nvPr/>
          </p:nvSpPr>
          <p:spPr>
            <a:xfrm>
              <a:off x="1334125" y="5375616"/>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6B408C3-F7E9-4A43-ACDF-BE0C5D746D3E}"/>
                </a:ext>
              </a:extLst>
            </p:cNvPr>
            <p:cNvSpPr/>
            <p:nvPr/>
          </p:nvSpPr>
          <p:spPr>
            <a:xfrm>
              <a:off x="1334125" y="5723959"/>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41E0DE08-430D-4406-9098-6E7FCE4E98FE}"/>
              </a:ext>
            </a:extLst>
          </p:cNvPr>
          <p:cNvGrpSpPr/>
          <p:nvPr/>
        </p:nvGrpSpPr>
        <p:grpSpPr>
          <a:xfrm>
            <a:off x="6262870" y="4139676"/>
            <a:ext cx="456130" cy="1171241"/>
            <a:chOff x="1240971" y="4909279"/>
            <a:chExt cx="456130" cy="1171241"/>
          </a:xfrm>
        </p:grpSpPr>
        <p:sp>
          <p:nvSpPr>
            <p:cNvPr id="32" name="矩形: 圆角 31">
              <a:extLst>
                <a:ext uri="{FF2B5EF4-FFF2-40B4-BE49-F238E27FC236}">
                  <a16:creationId xmlns:a16="http://schemas.microsoft.com/office/drawing/2014/main" id="{C8F0F777-B399-40FB-A1F2-6DF2A24CE086}"/>
                </a:ext>
              </a:extLst>
            </p:cNvPr>
            <p:cNvSpPr/>
            <p:nvPr/>
          </p:nvSpPr>
          <p:spPr>
            <a:xfrm>
              <a:off x="1240971" y="4909279"/>
              <a:ext cx="456130" cy="11712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779304A-C8D2-4A4E-9DFB-6DB57FCBFB32}"/>
                </a:ext>
              </a:extLst>
            </p:cNvPr>
            <p:cNvSpPr/>
            <p:nvPr/>
          </p:nvSpPr>
          <p:spPr>
            <a:xfrm>
              <a:off x="1334125" y="5014210"/>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F5C7C23-783F-48CD-9F73-C5DD57016A24}"/>
                </a:ext>
              </a:extLst>
            </p:cNvPr>
            <p:cNvSpPr/>
            <p:nvPr/>
          </p:nvSpPr>
          <p:spPr>
            <a:xfrm>
              <a:off x="1334125" y="5375616"/>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7CA0F7CC-0351-47E3-8D58-B8A0E950631C}"/>
                </a:ext>
              </a:extLst>
            </p:cNvPr>
            <p:cNvSpPr/>
            <p:nvPr/>
          </p:nvSpPr>
          <p:spPr>
            <a:xfrm>
              <a:off x="1334125" y="5723959"/>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36" name="直接箭头连接符 35">
            <a:extLst>
              <a:ext uri="{FF2B5EF4-FFF2-40B4-BE49-F238E27FC236}">
                <a16:creationId xmlns:a16="http://schemas.microsoft.com/office/drawing/2014/main" id="{AE07CF84-C0FF-46C3-9224-FF4BC036F558}"/>
              </a:ext>
            </a:extLst>
          </p:cNvPr>
          <p:cNvCxnSpPr>
            <a:cxnSpLocks/>
          </p:cNvCxnSpPr>
          <p:nvPr/>
        </p:nvCxnSpPr>
        <p:spPr>
          <a:xfrm>
            <a:off x="6720024" y="4736418"/>
            <a:ext cx="67018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7" name="组合 36">
            <a:extLst>
              <a:ext uri="{FF2B5EF4-FFF2-40B4-BE49-F238E27FC236}">
                <a16:creationId xmlns:a16="http://schemas.microsoft.com/office/drawing/2014/main" id="{546856CA-3A36-415D-A86D-B2026EDE2374}"/>
              </a:ext>
            </a:extLst>
          </p:cNvPr>
          <p:cNvGrpSpPr/>
          <p:nvPr/>
        </p:nvGrpSpPr>
        <p:grpSpPr>
          <a:xfrm>
            <a:off x="7385301" y="4139676"/>
            <a:ext cx="456130" cy="1171241"/>
            <a:chOff x="1240971" y="4909279"/>
            <a:chExt cx="456130" cy="1171241"/>
          </a:xfrm>
        </p:grpSpPr>
        <p:sp>
          <p:nvSpPr>
            <p:cNvPr id="38" name="矩形: 圆角 37">
              <a:extLst>
                <a:ext uri="{FF2B5EF4-FFF2-40B4-BE49-F238E27FC236}">
                  <a16:creationId xmlns:a16="http://schemas.microsoft.com/office/drawing/2014/main" id="{C6D168A3-25FC-4935-B88F-810DF83A2D49}"/>
                </a:ext>
              </a:extLst>
            </p:cNvPr>
            <p:cNvSpPr/>
            <p:nvPr/>
          </p:nvSpPr>
          <p:spPr>
            <a:xfrm>
              <a:off x="1240971" y="4909279"/>
              <a:ext cx="456130" cy="117124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6AAA062-EE71-48B6-A9A0-E2EA9DB3B1EE}"/>
                </a:ext>
              </a:extLst>
            </p:cNvPr>
            <p:cNvSpPr/>
            <p:nvPr/>
          </p:nvSpPr>
          <p:spPr>
            <a:xfrm>
              <a:off x="1334125" y="5014210"/>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67E890C-DB75-4DB0-9DCA-A0A3CBB98A30}"/>
                </a:ext>
              </a:extLst>
            </p:cNvPr>
            <p:cNvSpPr/>
            <p:nvPr/>
          </p:nvSpPr>
          <p:spPr>
            <a:xfrm>
              <a:off x="1334125" y="5375616"/>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246FB7F-7791-4E69-8AAA-90D535EAE05B}"/>
                </a:ext>
              </a:extLst>
            </p:cNvPr>
            <p:cNvSpPr/>
            <p:nvPr/>
          </p:nvSpPr>
          <p:spPr>
            <a:xfrm>
              <a:off x="1334125" y="5723959"/>
              <a:ext cx="262328" cy="262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42" name="直接箭头连接符 41">
            <a:extLst>
              <a:ext uri="{FF2B5EF4-FFF2-40B4-BE49-F238E27FC236}">
                <a16:creationId xmlns:a16="http://schemas.microsoft.com/office/drawing/2014/main" id="{E6BD6185-F323-423B-90EB-89054D3069C3}"/>
              </a:ext>
            </a:extLst>
          </p:cNvPr>
          <p:cNvCxnSpPr>
            <a:cxnSpLocks/>
          </p:cNvCxnSpPr>
          <p:nvPr/>
        </p:nvCxnSpPr>
        <p:spPr>
          <a:xfrm>
            <a:off x="5597593" y="4736418"/>
            <a:ext cx="67018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矩形 42">
            <a:extLst>
              <a:ext uri="{FF2B5EF4-FFF2-40B4-BE49-F238E27FC236}">
                <a16:creationId xmlns:a16="http://schemas.microsoft.com/office/drawing/2014/main" id="{BFA0BD81-8EA3-41F8-866C-D5746BCBFEC6}"/>
              </a:ext>
            </a:extLst>
          </p:cNvPr>
          <p:cNvSpPr/>
          <p:nvPr/>
        </p:nvSpPr>
        <p:spPr>
          <a:xfrm>
            <a:off x="4355122" y="4337658"/>
            <a:ext cx="595035" cy="338554"/>
          </a:xfrm>
          <a:prstGeom prst="rect">
            <a:avLst/>
          </a:prstGeom>
        </p:spPr>
        <p:txBody>
          <a:bodyPr wrap="none">
            <a:spAutoFit/>
          </a:bodyPr>
          <a:lstStyle/>
          <a:p>
            <a:r>
              <a:rPr lang="zh-CN" altLang="en-US" sz="1600" dirty="0">
                <a:solidFill>
                  <a:srgbClr val="22222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采样</a:t>
            </a:r>
            <a:endPar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1F16FE94-3283-4E3C-A59A-6CDEF24DB44A}"/>
                  </a:ext>
                </a:extLst>
              </p:cNvPr>
              <p:cNvSpPr/>
              <p:nvPr/>
            </p:nvSpPr>
            <p:spPr>
              <a:xfrm>
                <a:off x="1524655" y="5363383"/>
                <a:ext cx="207169" cy="3806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222222"/>
                          </a:solidFill>
                          <a:latin typeface="Cambria Math" panose="02040503050406030204" pitchFamily="18" charset="0"/>
                        </a:rPr>
                        <m:t>𝑥</m:t>
                      </m:r>
                    </m:oMath>
                  </m:oMathPara>
                </a14:m>
                <a:endParaRPr lang="zh-CN" altLang="en-US" i="1" dirty="0"/>
              </a:p>
            </p:txBody>
          </p:sp>
        </mc:Choice>
        <mc:Fallback xmlns="">
          <p:sp>
            <p:nvSpPr>
              <p:cNvPr id="44" name="矩形 43">
                <a:extLst>
                  <a:ext uri="{FF2B5EF4-FFF2-40B4-BE49-F238E27FC236}">
                    <a16:creationId xmlns:a16="http://schemas.microsoft.com/office/drawing/2014/main" id="{1F16FE94-3283-4E3C-A59A-6CDEF24DB44A}"/>
                  </a:ext>
                </a:extLst>
              </p:cNvPr>
              <p:cNvSpPr>
                <a:spLocks noRot="1" noChangeAspect="1" noMove="1" noResize="1" noEditPoints="1" noAdjustHandles="1" noChangeArrowheads="1" noChangeShapeType="1" noTextEdit="1"/>
              </p:cNvSpPr>
              <p:nvPr/>
            </p:nvSpPr>
            <p:spPr>
              <a:xfrm>
                <a:off x="1524655" y="5363383"/>
                <a:ext cx="207169" cy="380660"/>
              </a:xfrm>
              <a:prstGeom prst="rect">
                <a:avLst/>
              </a:prstGeom>
              <a:blipFill>
                <a:blip r:embed="rId7"/>
                <a:stretch>
                  <a:fillRect r="-32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53AFEC65-8221-4166-9F33-4A66C0C3110A}"/>
                  </a:ext>
                </a:extLst>
              </p:cNvPr>
              <p:cNvSpPr/>
              <p:nvPr/>
            </p:nvSpPr>
            <p:spPr>
              <a:xfrm>
                <a:off x="7460759" y="5363383"/>
                <a:ext cx="207169" cy="3806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222222"/>
                          </a:solidFill>
                          <a:latin typeface="Cambria Math" panose="02040503050406030204" pitchFamily="18" charset="0"/>
                        </a:rPr>
                        <m:t>𝑦</m:t>
                      </m:r>
                    </m:oMath>
                  </m:oMathPara>
                </a14:m>
                <a:endParaRPr lang="zh-CN" altLang="en-US" i="1" dirty="0"/>
              </a:p>
            </p:txBody>
          </p:sp>
        </mc:Choice>
        <mc:Fallback xmlns="">
          <p:sp>
            <p:nvSpPr>
              <p:cNvPr id="45" name="矩形 44">
                <a:extLst>
                  <a:ext uri="{FF2B5EF4-FFF2-40B4-BE49-F238E27FC236}">
                    <a16:creationId xmlns:a16="http://schemas.microsoft.com/office/drawing/2014/main" id="{53AFEC65-8221-4166-9F33-4A66C0C3110A}"/>
                  </a:ext>
                </a:extLst>
              </p:cNvPr>
              <p:cNvSpPr>
                <a:spLocks noRot="1" noChangeAspect="1" noMove="1" noResize="1" noEditPoints="1" noAdjustHandles="1" noChangeArrowheads="1" noChangeShapeType="1" noTextEdit="1"/>
              </p:cNvSpPr>
              <p:nvPr/>
            </p:nvSpPr>
            <p:spPr>
              <a:xfrm>
                <a:off x="7460759" y="5363383"/>
                <a:ext cx="207169" cy="380660"/>
              </a:xfrm>
              <a:prstGeom prst="rect">
                <a:avLst/>
              </a:prstGeom>
              <a:blipFill>
                <a:blip r:embed="rId8"/>
                <a:stretch>
                  <a:fillRect r="-47059" b="-4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0285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玻尔兹曼机（</a:t>
            </a:r>
            <a:r>
              <a:rPr lang="en-US" altLang="zh-CN" dirty="0"/>
              <a:t>Boltzmann Machine</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78</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433565" cy="491923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玻尔兹曼机是一种特定类型的马尔科夫随机场</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无向图网络</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玻尔兹曼分布状态</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能量函数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pPr>
                <a14:m>
                  <m:oMath xmlns:m="http://schemas.openxmlformats.org/officeDocument/2006/math">
                    <m:r>
                      <a:rPr lang="en-US" altLang="zh-CN" i="1" dirty="0" smtClean="0">
                        <a:latin typeface="Cambria Math" panose="02040503050406030204" pitchFamily="18" charset="0"/>
                      </a:rPr>
                      <m:t>𝑠</m:t>
                    </m:r>
                    <m:r>
                      <a:rPr lang="en-US" altLang="zh-CN" i="1" baseline="-25000" dirty="0" err="1">
                        <a:latin typeface="Cambria Math" panose="02040503050406030204" pitchFamily="18" charset="0"/>
                      </a:rPr>
                      <m:t>𝑖</m:t>
                    </m:r>
                    <m:r>
                      <a:rPr lang="en-US" altLang="zh-CN" i="1" dirty="0">
                        <a:latin typeface="Cambria Math" panose="02040503050406030204" pitchFamily="18" charset="0"/>
                      </a:rPr>
                      <m:t> </m:t>
                    </m:r>
                    <m:r>
                      <a:rPr lang="zh-CN" altLang="en-US" i="1" dirty="0">
                        <a:latin typeface="Cambria Math" panose="02040503050406030204" pitchFamily="18" charset="0"/>
                      </a:rPr>
                      <m:t>∈ </m:t>
                    </m:r>
                    <m:r>
                      <a:rPr lang="en-US" altLang="zh-CN" i="1" dirty="0">
                        <a:latin typeface="Cambria Math" panose="02040503050406030204" pitchFamily="18" charset="0"/>
                      </a:rPr>
                      <m:t>{0,1}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是状态单元，</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𝜃</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是参数</a:t>
                </a: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6"/>
                <a:ext cx="7433565" cy="4919237"/>
              </a:xfrm>
              <a:prstGeom prst="rect">
                <a:avLst/>
              </a:prstGeom>
              <a:blipFill>
                <a:blip r:embed="rId5"/>
                <a:stretch>
                  <a:fillRect l="-492"/>
                </a:stretch>
              </a:blipFill>
            </p:spPr>
            <p:txBody>
              <a:bodyPr/>
              <a:lstStyle/>
              <a:p>
                <a:r>
                  <a:rPr lang="en-US">
                    <a:noFill/>
                  </a:rPr>
                  <a:t> </a:t>
                </a:r>
              </a:p>
            </p:txBody>
          </p:sp>
        </mc:Fallback>
      </mc:AlternateContent>
      <p:pic>
        <p:nvPicPr>
          <p:cNvPr id="46" name="Picture 6" descr="A graphical representation of an example Boltzmann machine with weight labels.">
            <a:extLst>
              <a:ext uri="{FF2B5EF4-FFF2-40B4-BE49-F238E27FC236}">
                <a16:creationId xmlns:a16="http://schemas.microsoft.com/office/drawing/2014/main" id="{5DE89E86-7D22-47EF-8235-FFBD6AA87E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6882" y="2158277"/>
            <a:ext cx="3442778" cy="32678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7B5AA41-A69C-423B-AFC8-246D3D0047FC}"/>
                  </a:ext>
                </a:extLst>
              </p:cNvPr>
              <p:cNvSpPr/>
              <p:nvPr/>
            </p:nvSpPr>
            <p:spPr>
              <a:xfrm>
                <a:off x="1603114" y="3025524"/>
                <a:ext cx="3442778" cy="732123"/>
              </a:xfrm>
              <a:prstGeom prst="rect">
                <a:avLst/>
              </a:prstGeom>
            </p:spPr>
            <p:txBody>
              <a:bodyPr wrap="square">
                <a:spAutoFit/>
              </a:bodyPr>
              <a:lstStyle/>
              <a:p>
                <a14:m>
                  <m:oMath xmlns:m="http://schemas.openxmlformats.org/officeDocument/2006/math">
                    <m:r>
                      <a:rPr lang="zh-CN" altLang="en-US" i="1" smtClean="0">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𝒔</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sSup>
                          <m:sSupPr>
                            <m:ctrlPr>
                              <a:rPr lang="zh-CN" altLang="en-US" b="0" i="1">
                                <a:latin typeface="Cambria Math" panose="02040503050406030204" pitchFamily="18" charset="0"/>
                              </a:rPr>
                            </m:ctrlPr>
                          </m:sSupPr>
                          <m:e>
                            <m:r>
                              <a:rPr lang="zh-CN" altLang="en-US" b="0" i="1">
                                <a:latin typeface="Cambria Math" panose="02040503050406030204" pitchFamily="18" charset="0"/>
                              </a:rPr>
                              <m:t>𝑒</m:t>
                            </m:r>
                          </m:e>
                          <m:sup>
                            <m:d>
                              <m:dPr>
                                <m:begChr m:val=""/>
                                <m:ctrlPr>
                                  <a:rPr lang="zh-CN" altLang="en-US" b="0" i="1">
                                    <a:latin typeface="Cambria Math" panose="02040503050406030204" pitchFamily="18" charset="0"/>
                                  </a:rPr>
                                </m:ctrlPr>
                              </m:dPr>
                              <m:e>
                                <m:r>
                                  <a:rPr lang="zh-CN" altLang="en-US" b="0" i="0">
                                    <a:latin typeface="Cambria Math" panose="02040503050406030204" pitchFamily="18" charset="0"/>
                                  </a:rPr>
                                  <m:t>−</m:t>
                                </m:r>
                                <m:r>
                                  <a:rPr lang="zh-CN" altLang="en-US" b="0" i="1">
                                    <a:latin typeface="Cambria Math" panose="02040503050406030204" pitchFamily="18" charset="0"/>
                                  </a:rPr>
                                  <m:t>𝐸</m:t>
                                </m:r>
                                <m:r>
                                  <a:rPr lang="zh-CN" altLang="en-US" b="0" i="0">
                                    <a:latin typeface="Cambria Math" panose="02040503050406030204" pitchFamily="18" charset="0"/>
                                  </a:rPr>
                                  <m:t>(</m:t>
                                </m:r>
                                <m:r>
                                  <a:rPr lang="zh-CN" altLang="en-US" b="1" i="1">
                                    <a:latin typeface="Cambria Math" panose="02040503050406030204" pitchFamily="18" charset="0"/>
                                  </a:rPr>
                                  <m:t>𝒔</m:t>
                                </m:r>
                              </m:e>
                            </m:d>
                          </m:sup>
                        </m:sSup>
                      </m:num>
                      <m:den>
                        <m:nary>
                          <m:naryPr>
                            <m:chr m:val="∑"/>
                            <m:limLoc m:val="undOvr"/>
                            <m:grow m:val="on"/>
                            <m:supHide m:val="on"/>
                            <m:ctrlPr>
                              <a:rPr lang="zh-CN" altLang="en-US" b="0" i="1">
                                <a:latin typeface="Cambria Math" panose="02040503050406030204" pitchFamily="18" charset="0"/>
                              </a:rPr>
                            </m:ctrlPr>
                          </m:naryPr>
                          <m:sub>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𝒔</m:t>
                                </m:r>
                              </m:e>
                              <m:sup>
                                <m:r>
                                  <a:rPr lang="zh-CN" altLang="en-US" b="0" i="0">
                                    <a:latin typeface="Cambria Math" panose="02040503050406030204" pitchFamily="18" charset="0"/>
                                  </a:rPr>
                                  <m:t>′</m:t>
                                </m:r>
                              </m:sup>
                            </m:sSup>
                          </m:sub>
                          <m:sup/>
                          <m:e>
                            <m:sSup>
                              <m:sSupPr>
                                <m:ctrlPr>
                                  <a:rPr lang="zh-CN" altLang="en-US" b="0" i="1">
                                    <a:latin typeface="Cambria Math" panose="02040503050406030204" pitchFamily="18" charset="0"/>
                                  </a:rPr>
                                </m:ctrlPr>
                              </m:sSupPr>
                              <m:e>
                                <m:r>
                                  <a:rPr lang="zh-CN" altLang="en-US" b="0" i="1">
                                    <a:latin typeface="Cambria Math" panose="02040503050406030204" pitchFamily="18" charset="0"/>
                                  </a:rPr>
                                  <m:t>𝑒</m:t>
                                </m:r>
                              </m:e>
                              <m:sup>
                                <m:d>
                                  <m:dPr>
                                    <m:begChr m:val=""/>
                                    <m:ctrlPr>
                                      <a:rPr lang="zh-CN" altLang="en-US" b="0" i="1">
                                        <a:latin typeface="Cambria Math" panose="02040503050406030204" pitchFamily="18" charset="0"/>
                                      </a:rPr>
                                    </m:ctrlPr>
                                  </m:dPr>
                                  <m:e>
                                    <m:r>
                                      <a:rPr lang="zh-CN" altLang="en-US" b="0" i="0">
                                        <a:latin typeface="Cambria Math" panose="02040503050406030204" pitchFamily="18" charset="0"/>
                                      </a:rPr>
                                      <m:t>−</m:t>
                                    </m:r>
                                    <m:r>
                                      <a:rPr lang="zh-CN" altLang="en-US" b="0" i="1">
                                        <a:latin typeface="Cambria Math" panose="02040503050406030204" pitchFamily="18" charset="0"/>
                                      </a:rPr>
                                      <m:t>𝐸</m:t>
                                    </m:r>
                                    <m:r>
                                      <a:rPr lang="zh-CN" altLang="en-US" b="0" i="0">
                                        <a:latin typeface="Cambria Math" panose="02040503050406030204" pitchFamily="18" charset="0"/>
                                      </a:rPr>
                                      <m:t>(</m:t>
                                    </m:r>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𝒔</m:t>
                                        </m:r>
                                      </m:e>
                                      <m:sup>
                                        <m:r>
                                          <a:rPr lang="zh-CN" altLang="en-US" b="0" i="0">
                                            <a:latin typeface="Cambria Math" panose="02040503050406030204" pitchFamily="18" charset="0"/>
                                          </a:rPr>
                                          <m:t>′</m:t>
                                        </m:r>
                                      </m:sup>
                                    </m:sSup>
                                  </m:e>
                                </m:d>
                              </m:sup>
                            </m:sSup>
                          </m:e>
                        </m:nary>
                      </m:den>
                    </m:f>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r>
                          <a:rPr lang="zh-CN" altLang="en-US" b="0" i="1">
                            <a:latin typeface="Cambria Math" panose="02040503050406030204" pitchFamily="18" charset="0"/>
                          </a:rPr>
                          <m:t>𝑍</m:t>
                        </m:r>
                      </m:den>
                    </m:f>
                  </m:oMath>
                </a14:m>
                <a:r>
                  <a:rPr lang="zh-CN" altLang="en-US" dirty="0"/>
                  <a:t> </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𝐸</m:t>
                            </m:r>
                            <m:r>
                              <a:rPr lang="zh-CN" altLang="en-US">
                                <a:latin typeface="Cambria Math" panose="02040503050406030204" pitchFamily="18" charset="0"/>
                              </a:rPr>
                              <m:t>(</m:t>
                            </m:r>
                            <m:r>
                              <a:rPr lang="zh-CN" altLang="en-US" b="1" i="1">
                                <a:latin typeface="Cambria Math" panose="02040503050406030204" pitchFamily="18" charset="0"/>
                              </a:rPr>
                              <m:t>𝒔</m:t>
                            </m:r>
                          </m:e>
                        </m:d>
                      </m:sup>
                    </m:sSup>
                  </m:oMath>
                </a14:m>
                <a:endParaRPr lang="zh-CN" altLang="en-US" dirty="0"/>
              </a:p>
            </p:txBody>
          </p:sp>
        </mc:Choice>
        <mc:Fallback xmlns="">
          <p:sp>
            <p:nvSpPr>
              <p:cNvPr id="3" name="矩形 2">
                <a:extLst>
                  <a:ext uri="{FF2B5EF4-FFF2-40B4-BE49-F238E27FC236}">
                    <a16:creationId xmlns:a16="http://schemas.microsoft.com/office/drawing/2014/main" id="{C7B5AA41-A69C-423B-AFC8-246D3D0047FC}"/>
                  </a:ext>
                </a:extLst>
              </p:cNvPr>
              <p:cNvSpPr>
                <a:spLocks noRot="1" noChangeAspect="1" noMove="1" noResize="1" noEditPoints="1" noAdjustHandles="1" noChangeArrowheads="1" noChangeShapeType="1" noTextEdit="1"/>
              </p:cNvSpPr>
              <p:nvPr/>
            </p:nvSpPr>
            <p:spPr>
              <a:xfrm>
                <a:off x="1603114" y="3025524"/>
                <a:ext cx="3442778" cy="73212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729AEC9C-46B7-4C29-AF55-8727F93DACCA}"/>
                  </a:ext>
                </a:extLst>
              </p:cNvPr>
              <p:cNvSpPr/>
              <p:nvPr/>
            </p:nvSpPr>
            <p:spPr>
              <a:xfrm>
                <a:off x="1775693" y="4454957"/>
                <a:ext cx="3227101"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𝐸</m:t>
                      </m:r>
                      <m:r>
                        <a:rPr lang="zh-CN" altLang="en-US" i="0">
                          <a:latin typeface="Cambria Math" panose="02040503050406030204" pitchFamily="18" charset="0"/>
                        </a:rPr>
                        <m:t>(</m:t>
                      </m:r>
                      <m:r>
                        <a:rPr lang="zh-CN" altLang="en-US" b="1" i="1">
                          <a:latin typeface="Cambria Math" panose="02040503050406030204" pitchFamily="18" charset="0"/>
                        </a:rPr>
                        <m:t>𝒔</m:t>
                      </m:r>
                      <m:r>
                        <a:rPr lang="zh-CN" altLang="en-US" b="0" i="0">
                          <a:latin typeface="Cambria Math" panose="02040503050406030204" pitchFamily="18" charset="0"/>
                        </a:rPr>
                        <m:t>)=−</m:t>
                      </m:r>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&lt;</m:t>
                          </m:r>
                          <m:r>
                            <a:rPr lang="zh-CN" altLang="en-US" b="0" i="1">
                              <a:latin typeface="Cambria Math" panose="02040503050406030204" pitchFamily="18" charset="0"/>
                            </a:rPr>
                            <m:t>𝑗</m:t>
                          </m:r>
                        </m:sub>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𝑠</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𝑠</m:t>
                              </m:r>
                            </m:e>
                            <m:sub>
                              <m:r>
                                <a:rPr lang="zh-CN" altLang="en-US" b="0" i="1">
                                  <a:latin typeface="Cambria Math" panose="02040503050406030204" pitchFamily="18" charset="0"/>
                                </a:rPr>
                                <m:t>𝑗</m:t>
                              </m:r>
                            </m:sub>
                          </m:sSub>
                        </m:e>
                      </m:nary>
                      <m:r>
                        <a:rPr lang="zh-CN" altLang="en-US" b="0" i="0">
                          <a:latin typeface="Cambria Math" panose="02040503050406030204" pitchFamily="18" charset="0"/>
                        </a:rPr>
                        <m:t>−</m:t>
                      </m:r>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sub>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𝜃</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𝑠</m:t>
                              </m:r>
                            </m:e>
                            <m:sub>
                              <m:r>
                                <a:rPr lang="zh-CN" altLang="en-US" b="0" i="1">
                                  <a:latin typeface="Cambria Math" panose="02040503050406030204" pitchFamily="18" charset="0"/>
                                </a:rPr>
                                <m:t>𝑖</m:t>
                              </m:r>
                            </m:sub>
                          </m:sSub>
                        </m:e>
                      </m:nary>
                    </m:oMath>
                  </m:oMathPara>
                </a14:m>
                <a:endParaRPr lang="zh-CN" altLang="en-US" dirty="0"/>
              </a:p>
            </p:txBody>
          </p:sp>
        </mc:Choice>
        <mc:Fallback xmlns="">
          <p:sp>
            <p:nvSpPr>
              <p:cNvPr id="47" name="矩形 46">
                <a:extLst>
                  <a:ext uri="{FF2B5EF4-FFF2-40B4-BE49-F238E27FC236}">
                    <a16:creationId xmlns:a16="http://schemas.microsoft.com/office/drawing/2014/main" id="{729AEC9C-46B7-4C29-AF55-8727F93DACCA}"/>
                  </a:ext>
                </a:extLst>
              </p:cNvPr>
              <p:cNvSpPr>
                <a:spLocks noRot="1" noChangeAspect="1" noMove="1" noResize="1" noEditPoints="1" noAdjustHandles="1" noChangeArrowheads="1" noChangeShapeType="1" noTextEdit="1"/>
              </p:cNvSpPr>
              <p:nvPr/>
            </p:nvSpPr>
            <p:spPr>
              <a:xfrm>
                <a:off x="1775693" y="4454957"/>
                <a:ext cx="3227101" cy="79585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1442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7" y="1"/>
            <a:ext cx="8551715" cy="1028699"/>
          </a:xfrm>
        </p:spPr>
        <p:txBody>
          <a:bodyPr/>
          <a:lstStyle/>
          <a:p>
            <a:r>
              <a:rPr lang="zh-CN" altLang="en-US" dirty="0"/>
              <a:t>限制玻尔兹曼机 </a:t>
            </a:r>
            <a:r>
              <a:rPr lang="en-US" altLang="zh-CN" sz="2400" dirty="0"/>
              <a:t>(Restricted Boltzmann Machine)</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79</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4191703" cy="491923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限制玻尔兹曼机是一</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种生成式随机</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人工神经网络，可以学习其输入集合的概率分布</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限制：可见（隐藏）单元彼此</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不连接，像是二</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分图</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隐藏单元（随机变量）可以对输入样本的学习特征进行采样</a:t>
            </a:r>
          </a:p>
        </p:txBody>
      </p:sp>
      <p:pic>
        <p:nvPicPr>
          <p:cNvPr id="8" name="图片 7">
            <a:extLst>
              <a:ext uri="{FF2B5EF4-FFF2-40B4-BE49-F238E27FC236}">
                <a16:creationId xmlns:a16="http://schemas.microsoft.com/office/drawing/2014/main" id="{8B40E766-4118-4636-AA88-57C3706A119E}"/>
              </a:ext>
            </a:extLst>
          </p:cNvPr>
          <p:cNvPicPr>
            <a:picLocks noChangeAspect="1"/>
          </p:cNvPicPr>
          <p:nvPr/>
        </p:nvPicPr>
        <p:blipFill>
          <a:blip r:embed="rId3"/>
          <a:stretch>
            <a:fillRect/>
          </a:stretch>
        </p:blipFill>
        <p:spPr>
          <a:xfrm>
            <a:off x="4878407" y="1486458"/>
            <a:ext cx="3861021" cy="4699415"/>
          </a:xfrm>
          <a:prstGeom prst="rect">
            <a:avLst/>
          </a:prstGeom>
        </p:spPr>
      </p:pic>
      <p:sp>
        <p:nvSpPr>
          <p:cNvPr id="9" name="页脚占位符 1">
            <a:extLst>
              <a:ext uri="{FF2B5EF4-FFF2-40B4-BE49-F238E27FC236}">
                <a16:creationId xmlns:a16="http://schemas.microsoft.com/office/drawing/2014/main" id="{8807CE5E-7D10-4FC0-8D97-A8E9E8F4179E}"/>
              </a:ext>
            </a:extLst>
          </p:cNvPr>
          <p:cNvSpPr>
            <a:spLocks noGrp="1"/>
          </p:cNvSpPr>
          <p:nvPr>
            <p:ph type="ftr" sz="quarter" idx="11"/>
          </p:nvPr>
        </p:nvSpPr>
        <p:spPr>
          <a:xfrm>
            <a:off x="502443" y="6240464"/>
            <a:ext cx="4884566" cy="403167"/>
          </a:xfrm>
        </p:spPr>
        <p:txBody>
          <a:bodyPr/>
          <a:lstStyle/>
          <a:p>
            <a:r>
              <a:rPr lang="en-US" altLang="zh-CN" dirty="0"/>
              <a:t>Fischer, </a:t>
            </a:r>
            <a:r>
              <a:rPr lang="en-US" altLang="zh-CN" dirty="0" err="1"/>
              <a:t>Asja</a:t>
            </a:r>
            <a:r>
              <a:rPr lang="en-US" altLang="zh-CN" dirty="0"/>
              <a:t>, and Christian </a:t>
            </a:r>
            <a:r>
              <a:rPr lang="en-US" altLang="zh-CN" dirty="0" err="1"/>
              <a:t>Igel</a:t>
            </a:r>
            <a:r>
              <a:rPr lang="en-US" altLang="zh-CN" dirty="0"/>
              <a:t>. "Training restricted Boltzmann machines: An introduction." Pattern Recognition47.1 (2014): 25-39.</a:t>
            </a:r>
          </a:p>
        </p:txBody>
      </p:sp>
    </p:spTree>
    <p:extLst>
      <p:ext uri="{BB962C8B-B14F-4D97-AF65-F5344CB8AC3E}">
        <p14:creationId xmlns:p14="http://schemas.microsoft.com/office/powerpoint/2010/main" val="2857042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无监督学习的内容</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a:t>
            </a:fld>
            <a:endParaRPr lang="zh-CN" altLang="en-US" dirty="0"/>
          </a:p>
        </p:txBody>
      </p:sp>
      <p:sp>
        <p:nvSpPr>
          <p:cNvPr id="6" name="内容占位符 2">
            <a:extLst>
              <a:ext uri="{FF2B5EF4-FFF2-40B4-BE49-F238E27FC236}">
                <a16:creationId xmlns:a16="http://schemas.microsoft.com/office/drawing/2014/main" id="{E81B4026-D1F4-452B-AEC5-5435BD31F94D}"/>
              </a:ext>
            </a:extLst>
          </p:cNvPr>
          <p:cNvSpPr txBox="1">
            <a:spLocks/>
          </p:cNvSpPr>
          <p:nvPr/>
        </p:nvSpPr>
        <p:spPr>
          <a:xfrm>
            <a:off x="681738" y="1535410"/>
            <a:ext cx="7619580" cy="470505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无监督学习的基本原理</a:t>
            </a:r>
          </a:p>
          <a:p>
            <a:pPr lvl="1">
              <a:lnSpc>
                <a:spcPct val="150000"/>
              </a:lnSpc>
            </a:pPr>
            <a:r>
              <a:rPr lang="en-US" altLang="zh-CN" dirty="0">
                <a:ea typeface="阿里巴巴普惠体 R" panose="00020600040101010101" pitchFamily="18" charset="-122"/>
              </a:rPr>
              <a:t>k-means</a:t>
            </a:r>
            <a:r>
              <a:rPr lang="zh-CN" altLang="en-US" dirty="0">
                <a:ea typeface="阿里巴巴普惠体 R" panose="00020600040101010101" pitchFamily="18" charset="-122"/>
              </a:rPr>
              <a:t>聚类</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主成分分析</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概率无监督学习</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混合高斯模型</a:t>
            </a:r>
          </a:p>
          <a:p>
            <a:pPr lvl="1">
              <a:lnSpc>
                <a:spcPct val="15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EM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算法</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深度无监督学习</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自编码器</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生成对抗网络</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974004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7" y="1"/>
            <a:ext cx="8551715" cy="1028699"/>
          </a:xfrm>
        </p:spPr>
        <p:txBody>
          <a:bodyPr/>
          <a:lstStyle/>
          <a:p>
            <a:r>
              <a:rPr lang="zh-CN" altLang="en-US" dirty="0"/>
              <a:t>限制玻尔兹曼机（</a:t>
            </a:r>
            <a:r>
              <a:rPr lang="en-US" altLang="zh-CN" dirty="0"/>
              <a:t>RBM</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80</a:t>
            </a:fld>
            <a:endParaRPr lang="zh-CN" altLang="en-US" dirty="0"/>
          </a:p>
        </p:txBody>
      </p:sp>
      <p:sp>
        <p:nvSpPr>
          <p:cNvPr id="9" name="页脚占位符 1">
            <a:extLst>
              <a:ext uri="{FF2B5EF4-FFF2-40B4-BE49-F238E27FC236}">
                <a16:creationId xmlns:a16="http://schemas.microsoft.com/office/drawing/2014/main" id="{8807CE5E-7D10-4FC0-8D97-A8E9E8F4179E}"/>
              </a:ext>
            </a:extLst>
          </p:cNvPr>
          <p:cNvSpPr>
            <a:spLocks noGrp="1"/>
          </p:cNvSpPr>
          <p:nvPr>
            <p:ph type="ftr" sz="quarter" idx="11"/>
          </p:nvPr>
        </p:nvSpPr>
        <p:spPr>
          <a:xfrm>
            <a:off x="502443" y="6240464"/>
            <a:ext cx="4884566" cy="403167"/>
          </a:xfrm>
        </p:spPr>
        <p:txBody>
          <a:bodyPr/>
          <a:lstStyle/>
          <a:p>
            <a:r>
              <a:rPr lang="en-US" altLang="zh-CN" dirty="0"/>
              <a:t>Fischer, </a:t>
            </a:r>
            <a:r>
              <a:rPr lang="en-US" altLang="zh-CN" dirty="0" err="1"/>
              <a:t>Asja</a:t>
            </a:r>
            <a:r>
              <a:rPr lang="en-US" altLang="zh-CN" dirty="0"/>
              <a:t>, and Christian </a:t>
            </a:r>
            <a:r>
              <a:rPr lang="en-US" altLang="zh-CN" dirty="0" err="1"/>
              <a:t>Igel</a:t>
            </a:r>
            <a:r>
              <a:rPr lang="en-US" altLang="zh-CN" dirty="0"/>
              <a:t>. "Training restricted Boltzmann machines: An introduction." Pattern Recognition47.1 (2014): 25-39.</a:t>
            </a:r>
          </a:p>
        </p:txBody>
      </p:sp>
      <p:pic>
        <p:nvPicPr>
          <p:cNvPr id="7" name="图片 6">
            <a:extLst>
              <a:ext uri="{FF2B5EF4-FFF2-40B4-BE49-F238E27FC236}">
                <a16:creationId xmlns:a16="http://schemas.microsoft.com/office/drawing/2014/main" id="{03AA3600-08E7-4543-969A-FD26F7A34565}"/>
              </a:ext>
            </a:extLst>
          </p:cNvPr>
          <p:cNvPicPr>
            <a:picLocks noChangeAspect="1"/>
          </p:cNvPicPr>
          <p:nvPr/>
        </p:nvPicPr>
        <p:blipFill>
          <a:blip r:embed="rId3"/>
          <a:stretch>
            <a:fillRect/>
          </a:stretch>
        </p:blipFill>
        <p:spPr>
          <a:xfrm>
            <a:off x="972906" y="1393867"/>
            <a:ext cx="6966688" cy="2760686"/>
          </a:xfrm>
          <a:prstGeom prst="rect">
            <a:avLst/>
          </a:prstGeom>
        </p:spPr>
      </p:pic>
      <p:sp>
        <p:nvSpPr>
          <p:cNvPr id="15" name="内容占位符 2">
            <a:extLst>
              <a:ext uri="{FF2B5EF4-FFF2-40B4-BE49-F238E27FC236}">
                <a16:creationId xmlns:a16="http://schemas.microsoft.com/office/drawing/2014/main" id="{C2AE25B4-BF3B-4C3E-A5FF-C78E755CFD1E}"/>
              </a:ext>
            </a:extLst>
          </p:cNvPr>
          <p:cNvSpPr txBox="1">
            <a:spLocks/>
          </p:cNvSpPr>
          <p:nvPr/>
        </p:nvSpPr>
        <p:spPr>
          <a:xfrm>
            <a:off x="681737" y="4373664"/>
            <a:ext cx="3943350" cy="219591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学习阶段</a:t>
            </a: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拟合参数（连接权重和节点偏差）</a:t>
            </a: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以便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RBM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可以恢复输入样本</a:t>
            </a:r>
          </a:p>
        </p:txBody>
      </p:sp>
      <p:sp>
        <p:nvSpPr>
          <p:cNvPr id="16" name="内容占位符 2">
            <a:extLst>
              <a:ext uri="{FF2B5EF4-FFF2-40B4-BE49-F238E27FC236}">
                <a16:creationId xmlns:a16="http://schemas.microsoft.com/office/drawing/2014/main" id="{295ABD9E-DB9F-4E8B-854A-B179294B1911}"/>
              </a:ext>
            </a:extLst>
          </p:cNvPr>
          <p:cNvSpPr txBox="1">
            <a:spLocks/>
          </p:cNvSpPr>
          <p:nvPr/>
        </p:nvSpPr>
        <p:spPr>
          <a:xfrm>
            <a:off x="4719678" y="4373664"/>
            <a:ext cx="3943350" cy="219591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生成阶段</a:t>
            </a:r>
          </a:p>
          <a:p>
            <a:pPr lvl="1">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利用拟合参数，隐藏单元的相应边缘分布可用于对隐藏向量进行采样，然后输出相应的样本</a:t>
            </a:r>
          </a:p>
        </p:txBody>
      </p:sp>
      <p:cxnSp>
        <p:nvCxnSpPr>
          <p:cNvPr id="5" name="直接连接符 4">
            <a:extLst>
              <a:ext uri="{FF2B5EF4-FFF2-40B4-BE49-F238E27FC236}">
                <a16:creationId xmlns:a16="http://schemas.microsoft.com/office/drawing/2014/main" id="{7172FD9A-54F6-46EE-8862-FDE59CC945C8}"/>
              </a:ext>
            </a:extLst>
          </p:cNvPr>
          <p:cNvCxnSpPr>
            <a:cxnSpLocks/>
          </p:cNvCxnSpPr>
          <p:nvPr/>
        </p:nvCxnSpPr>
        <p:spPr>
          <a:xfrm>
            <a:off x="4572000" y="1174756"/>
            <a:ext cx="0" cy="50657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503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7" y="1"/>
            <a:ext cx="8551715" cy="1028699"/>
          </a:xfrm>
        </p:spPr>
        <p:txBody>
          <a:bodyPr/>
          <a:lstStyle/>
          <a:p>
            <a:r>
              <a:rPr lang="zh-CN" altLang="en-US" dirty="0"/>
              <a:t>限制玻尔兹曼机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81</a:t>
            </a:fld>
            <a:endParaRPr lang="zh-CN" altLang="en-US" dirty="0"/>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C2AE25B4-BF3B-4C3E-A5FF-C78E755CFD1E}"/>
                  </a:ext>
                </a:extLst>
              </p:cNvPr>
              <p:cNvSpPr txBox="1">
                <a:spLocks/>
              </p:cNvSpPr>
              <p:nvPr/>
            </p:nvSpPr>
            <p:spPr>
              <a:xfrm>
                <a:off x="681737" y="1526120"/>
                <a:ext cx="4362137" cy="6133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可见单元</a:t>
                </a:r>
                <a14:m>
                  <m:oMath xmlns:m="http://schemas.openxmlformats.org/officeDocument/2006/math">
                    <m:sSub>
                      <m:sSub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e>
                      <m:sub>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只连接到隐藏单元</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5" name="内容占位符 2">
                <a:extLst>
                  <a:ext uri="{FF2B5EF4-FFF2-40B4-BE49-F238E27FC236}">
                    <a16:creationId xmlns:a16="http://schemas.microsoft.com/office/drawing/2014/main" id="{C2AE25B4-BF3B-4C3E-A5FF-C78E755CFD1E}"/>
                  </a:ext>
                </a:extLst>
              </p:cNvPr>
              <p:cNvSpPr txBox="1">
                <a:spLocks noRot="1" noChangeAspect="1" noMove="1" noResize="1" noEditPoints="1" noAdjustHandles="1" noChangeArrowheads="1" noChangeShapeType="1" noTextEdit="1"/>
              </p:cNvSpPr>
              <p:nvPr/>
            </p:nvSpPr>
            <p:spPr>
              <a:xfrm>
                <a:off x="681737" y="1526120"/>
                <a:ext cx="4362137" cy="613330"/>
              </a:xfrm>
              <a:prstGeom prst="rect">
                <a:avLst/>
              </a:prstGeom>
              <a:blipFill>
                <a:blip r:embed="rId5"/>
                <a:stretch>
                  <a:fillRect l="-839" t="-990" r="-83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679B9B8-04FF-4B96-A0D8-6DF70647F601}"/>
              </a:ext>
            </a:extLst>
          </p:cNvPr>
          <p:cNvPicPr>
            <a:picLocks noChangeAspect="1"/>
          </p:cNvPicPr>
          <p:nvPr/>
        </p:nvPicPr>
        <p:blipFill>
          <a:blip r:embed="rId6"/>
          <a:stretch>
            <a:fillRect/>
          </a:stretch>
        </p:blipFill>
        <p:spPr>
          <a:xfrm>
            <a:off x="860808" y="2139450"/>
            <a:ext cx="4362137" cy="2579100"/>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0F2F3A0-3184-49CB-A692-3085BD4D1A78}"/>
                  </a:ext>
                </a:extLst>
              </p:cNvPr>
              <p:cNvSpPr/>
              <p:nvPr/>
            </p:nvSpPr>
            <p:spPr>
              <a:xfrm>
                <a:off x="5910363" y="2266123"/>
                <a:ext cx="2372829" cy="400110"/>
              </a:xfrm>
              <a:prstGeom prst="rect">
                <a:avLst/>
              </a:prstGeom>
            </p:spPr>
            <p:txBody>
              <a:bodyPr wrap="none">
                <a:spAutoFit/>
              </a:bodyPr>
              <a:lstStyle/>
              <a:p>
                <a14:m>
                  <m:oMath xmlns:m="http://schemas.openxmlformats.org/officeDocument/2006/math">
                    <m:sSub>
                      <m:sSubPr>
                        <m:ctrlP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𝑐</m:t>
                        </m:r>
                      </m:e>
                      <m:sub>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：隐藏单元偏置项</a:t>
                </a:r>
              </a:p>
            </p:txBody>
          </p:sp>
        </mc:Choice>
        <mc:Fallback xmlns="">
          <p:sp>
            <p:nvSpPr>
              <p:cNvPr id="3" name="矩形 2">
                <a:extLst>
                  <a:ext uri="{FF2B5EF4-FFF2-40B4-BE49-F238E27FC236}">
                    <a16:creationId xmlns:a16="http://schemas.microsoft.com/office/drawing/2014/main" id="{10F2F3A0-3184-49CB-A692-3085BD4D1A78}"/>
                  </a:ext>
                </a:extLst>
              </p:cNvPr>
              <p:cNvSpPr>
                <a:spLocks noRot="1" noChangeAspect="1" noMove="1" noResize="1" noEditPoints="1" noAdjustHandles="1" noChangeArrowheads="1" noChangeShapeType="1" noTextEdit="1"/>
              </p:cNvSpPr>
              <p:nvPr/>
            </p:nvSpPr>
            <p:spPr>
              <a:xfrm>
                <a:off x="5910363" y="2266123"/>
                <a:ext cx="2372829" cy="400110"/>
              </a:xfrm>
              <a:prstGeom prst="rect">
                <a:avLst/>
              </a:prstGeom>
              <a:blipFill>
                <a:blip r:embed="rId7"/>
                <a:stretch>
                  <a:fillRect t="-7692" r="-2828"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AF860DE-9864-4DB0-AD79-4EACB797D128}"/>
                  </a:ext>
                </a:extLst>
              </p:cNvPr>
              <p:cNvSpPr/>
              <p:nvPr/>
            </p:nvSpPr>
            <p:spPr>
              <a:xfrm>
                <a:off x="5910362" y="2835966"/>
                <a:ext cx="1794594" cy="424796"/>
              </a:xfrm>
              <a:prstGeom prst="rect">
                <a:avLst/>
              </a:prstGeom>
            </p:spPr>
            <p:txBody>
              <a:bodyPr wrap="none">
                <a:spAutoFit/>
              </a:bodyPr>
              <a:lstStyle/>
              <a:p>
                <a14:m>
                  <m:oMath xmlns:m="http://schemas.openxmlformats.org/officeDocument/2006/math">
                    <m:sSub>
                      <m:sSubPr>
                        <m:ctrlP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𝑖𝑗</m:t>
                        </m:r>
                      </m:sub>
                    </m:sSub>
                  </m:oMath>
                </a14:m>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：连接权重</a:t>
                </a:r>
              </a:p>
            </p:txBody>
          </p:sp>
        </mc:Choice>
        <mc:Fallback xmlns="">
          <p:sp>
            <p:nvSpPr>
              <p:cNvPr id="10" name="矩形 9">
                <a:extLst>
                  <a:ext uri="{FF2B5EF4-FFF2-40B4-BE49-F238E27FC236}">
                    <a16:creationId xmlns:a16="http://schemas.microsoft.com/office/drawing/2014/main" id="{CAF860DE-9864-4DB0-AD79-4EACB797D128}"/>
                  </a:ext>
                </a:extLst>
              </p:cNvPr>
              <p:cNvSpPr>
                <a:spLocks noRot="1" noChangeAspect="1" noMove="1" noResize="1" noEditPoints="1" noAdjustHandles="1" noChangeArrowheads="1" noChangeShapeType="1" noTextEdit="1"/>
              </p:cNvSpPr>
              <p:nvPr/>
            </p:nvSpPr>
            <p:spPr>
              <a:xfrm>
                <a:off x="5910362" y="2835966"/>
                <a:ext cx="1794594" cy="424796"/>
              </a:xfrm>
              <a:prstGeom prst="rect">
                <a:avLst/>
              </a:prstGeom>
              <a:blipFill>
                <a:blip r:embed="rId8"/>
                <a:stretch>
                  <a:fillRect t="-4286" r="-2721"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18908B3-7730-497D-961C-1FB36B21A7D9}"/>
                  </a:ext>
                </a:extLst>
              </p:cNvPr>
              <p:cNvSpPr/>
              <p:nvPr/>
            </p:nvSpPr>
            <p:spPr>
              <a:xfrm>
                <a:off x="5910362" y="3432123"/>
                <a:ext cx="2410147" cy="424796"/>
              </a:xfrm>
              <a:prstGeom prst="rect">
                <a:avLst/>
              </a:prstGeom>
            </p:spPr>
            <p:txBody>
              <a:bodyPr wrap="none">
                <a:spAutoFit/>
              </a:bodyPr>
              <a:lstStyle/>
              <a:p>
                <a14:m>
                  <m:oMath xmlns:m="http://schemas.openxmlformats.org/officeDocument/2006/math">
                    <m:sSub>
                      <m:sSubPr>
                        <m:ctrlP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e>
                      <m:sub>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oMath>
                </a14:m>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：可见单元偏置项</a:t>
                </a:r>
              </a:p>
            </p:txBody>
          </p:sp>
        </mc:Choice>
        <mc:Fallback xmlns="">
          <p:sp>
            <p:nvSpPr>
              <p:cNvPr id="11" name="矩形 10">
                <a:extLst>
                  <a:ext uri="{FF2B5EF4-FFF2-40B4-BE49-F238E27FC236}">
                    <a16:creationId xmlns:a16="http://schemas.microsoft.com/office/drawing/2014/main" id="{818908B3-7730-497D-961C-1FB36B21A7D9}"/>
                  </a:ext>
                </a:extLst>
              </p:cNvPr>
              <p:cNvSpPr>
                <a:spLocks noRot="1" noChangeAspect="1" noMove="1" noResize="1" noEditPoints="1" noAdjustHandles="1" noChangeArrowheads="1" noChangeShapeType="1" noTextEdit="1"/>
              </p:cNvSpPr>
              <p:nvPr/>
            </p:nvSpPr>
            <p:spPr>
              <a:xfrm>
                <a:off x="5910362" y="3432123"/>
                <a:ext cx="2410147" cy="424796"/>
              </a:xfrm>
              <a:prstGeom prst="rect">
                <a:avLst/>
              </a:prstGeom>
              <a:blipFill>
                <a:blip r:embed="rId9"/>
                <a:stretch>
                  <a:fillRect t="-4286" r="-1772" b="-21429"/>
                </a:stretch>
              </a:blipFill>
            </p:spPr>
            <p:txBody>
              <a:bodyPr/>
              <a:lstStyle/>
              <a:p>
                <a:r>
                  <a:rPr lang="zh-CN" altLang="en-US">
                    <a:noFill/>
                  </a:rPr>
                  <a:t> </a:t>
                </a:r>
              </a:p>
            </p:txBody>
          </p:sp>
        </mc:Fallback>
      </mc:AlternateContent>
      <p:sp>
        <p:nvSpPr>
          <p:cNvPr id="12" name="内容占位符 2">
            <a:extLst>
              <a:ext uri="{FF2B5EF4-FFF2-40B4-BE49-F238E27FC236}">
                <a16:creationId xmlns:a16="http://schemas.microsoft.com/office/drawing/2014/main" id="{8EA4E5D7-3744-4FA2-A76C-00FCC386A2A4}"/>
              </a:ext>
            </a:extLst>
          </p:cNvPr>
          <p:cNvSpPr txBox="1">
            <a:spLocks/>
          </p:cNvSpPr>
          <p:nvPr/>
        </p:nvSpPr>
        <p:spPr>
          <a:xfrm>
            <a:off x="681737" y="5003041"/>
            <a:ext cx="4362137" cy="6133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能量函数</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CC032BF-F595-4B42-BE01-D34E5AED9B08}"/>
                  </a:ext>
                </a:extLst>
              </p:cNvPr>
              <p:cNvSpPr/>
              <p:nvPr/>
            </p:nvSpPr>
            <p:spPr>
              <a:xfrm>
                <a:off x="1594739" y="5484440"/>
                <a:ext cx="5954521" cy="9109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d>
                        <m:dPr>
                          <m:ctrlPr>
                            <a:rPr lang="zh-CN" altLang="en-US"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r>
                        <a:rPr lang="zh-CN" altLang="en-US" b="0" i="0">
                          <a:latin typeface="Cambria Math" panose="02040503050406030204" pitchFamily="18" charset="0"/>
                        </a:rPr>
                        <m:t>=−</m:t>
                      </m:r>
                      <m:nary>
                        <m:naryPr>
                          <m:chr m:val="∑"/>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𝑛</m:t>
                          </m:r>
                        </m:sup>
                        <m:e>
                          <m:nary>
                            <m:naryPr>
                              <m:chr m:val="∑"/>
                              <m:ctrlPr>
                                <a:rPr lang="zh-CN" altLang="en-US" b="0" i="1">
                                  <a:latin typeface="Cambria Math" panose="02040503050406030204" pitchFamily="18" charset="0"/>
                                </a:rPr>
                              </m:ctrlPr>
                            </m:naryPr>
                            <m:sub>
                              <m:r>
                                <a:rPr lang="zh-CN" altLang="en-US" b="0" i="1">
                                  <a:latin typeface="Cambria Math" panose="02040503050406030204" pitchFamily="18" charset="0"/>
                                </a:rPr>
                                <m:t>𝑗</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nary>
                        </m:e>
                      </m:nary>
                      <m:r>
                        <a:rPr lang="zh-CN" altLang="en-US" b="0" i="0">
                          <a:latin typeface="Cambria Math" panose="02040503050406030204" pitchFamily="18" charset="0"/>
                        </a:rPr>
                        <m:t>  −</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𝑗</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𝑏</m:t>
                              </m:r>
                            </m:e>
                            <m:sub>
                              <m:r>
                                <a:rPr lang="zh-CN" altLang="en-US" b="0" i="1">
                                  <a:latin typeface="Cambria Math" panose="02040503050406030204" pitchFamily="18" charset="0"/>
                                </a:rPr>
                                <m:t>𝑗</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nary>
                      <m:r>
                        <a:rPr lang="zh-CN" altLang="en-US" b="0" i="0">
                          <a:latin typeface="Cambria Math" panose="02040503050406030204" pitchFamily="18" charset="0"/>
                        </a:rPr>
                        <m:t>−</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𝑛</m:t>
                          </m:r>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e>
                      </m:nary>
                    </m:oMath>
                  </m:oMathPara>
                </a14:m>
                <a:endParaRPr lang="zh-CN" altLang="en-US" dirty="0"/>
              </a:p>
            </p:txBody>
          </p:sp>
        </mc:Choice>
        <mc:Fallback xmlns="">
          <p:sp>
            <p:nvSpPr>
              <p:cNvPr id="5" name="矩形 4">
                <a:extLst>
                  <a:ext uri="{FF2B5EF4-FFF2-40B4-BE49-F238E27FC236}">
                    <a16:creationId xmlns:a16="http://schemas.microsoft.com/office/drawing/2014/main" id="{0CC032BF-F595-4B42-BE01-D34E5AED9B08}"/>
                  </a:ext>
                </a:extLst>
              </p:cNvPr>
              <p:cNvSpPr>
                <a:spLocks noRot="1" noChangeAspect="1" noMove="1" noResize="1" noEditPoints="1" noAdjustHandles="1" noChangeArrowheads="1" noChangeShapeType="1" noTextEdit="1"/>
              </p:cNvSpPr>
              <p:nvPr/>
            </p:nvSpPr>
            <p:spPr>
              <a:xfrm>
                <a:off x="1594739" y="5484440"/>
                <a:ext cx="5954521" cy="91095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0137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7" y="1"/>
            <a:ext cx="8551715" cy="1028699"/>
          </a:xfrm>
        </p:spPr>
        <p:txBody>
          <a:bodyPr/>
          <a:lstStyle/>
          <a:p>
            <a:r>
              <a:rPr lang="zh-CN" altLang="en-US" dirty="0"/>
              <a:t>限制玻尔兹曼机</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82</a:t>
            </a:fld>
            <a:endParaRPr lang="zh-CN" altLang="en-US" dirty="0"/>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C2AE25B4-BF3B-4C3E-A5FF-C78E755CFD1E}"/>
                  </a:ext>
                </a:extLst>
              </p:cNvPr>
              <p:cNvSpPr txBox="1">
                <a:spLocks/>
              </p:cNvSpPr>
              <p:nvPr/>
            </p:nvSpPr>
            <p:spPr>
              <a:xfrm>
                <a:off x="681737" y="1526120"/>
                <a:ext cx="4362137" cy="6133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可见单元</a:t>
                </a:r>
                <a14:m>
                  <m:oMath xmlns:m="http://schemas.openxmlformats.org/officeDocument/2006/math">
                    <m:sSub>
                      <m:sSubPr>
                        <m:ctrlP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𝑣</m:t>
                        </m:r>
                      </m:e>
                      <m: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只连接到隐藏单元</a:t>
                </a:r>
                <a14:m>
                  <m:oMath xmlns:m="http://schemas.openxmlformats.org/officeDocument/2006/math">
                    <m:sSub>
                      <m:sSub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h</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5" name="内容占位符 2">
                <a:extLst>
                  <a:ext uri="{FF2B5EF4-FFF2-40B4-BE49-F238E27FC236}">
                    <a16:creationId xmlns:a16="http://schemas.microsoft.com/office/drawing/2014/main" id="{C2AE25B4-BF3B-4C3E-A5FF-C78E755CFD1E}"/>
                  </a:ext>
                </a:extLst>
              </p:cNvPr>
              <p:cNvSpPr txBox="1">
                <a:spLocks noRot="1" noChangeAspect="1" noMove="1" noResize="1" noEditPoints="1" noAdjustHandles="1" noChangeArrowheads="1" noChangeShapeType="1" noTextEdit="1"/>
              </p:cNvSpPr>
              <p:nvPr/>
            </p:nvSpPr>
            <p:spPr>
              <a:xfrm>
                <a:off x="681737" y="1526120"/>
                <a:ext cx="4362137" cy="613330"/>
              </a:xfrm>
              <a:prstGeom prst="rect">
                <a:avLst/>
              </a:prstGeom>
              <a:blipFill>
                <a:blip r:embed="rId5"/>
                <a:stretch>
                  <a:fillRect l="-839" t="-990" r="-83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679B9B8-04FF-4B96-A0D8-6DF70647F601}"/>
              </a:ext>
            </a:extLst>
          </p:cNvPr>
          <p:cNvPicPr>
            <a:picLocks noChangeAspect="1"/>
          </p:cNvPicPr>
          <p:nvPr/>
        </p:nvPicPr>
        <p:blipFill>
          <a:blip r:embed="rId6"/>
          <a:stretch>
            <a:fillRect/>
          </a:stretch>
        </p:blipFill>
        <p:spPr>
          <a:xfrm>
            <a:off x="860808" y="2139450"/>
            <a:ext cx="4362137" cy="2579100"/>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0F2F3A0-3184-49CB-A692-3085BD4D1A78}"/>
                  </a:ext>
                </a:extLst>
              </p:cNvPr>
              <p:cNvSpPr/>
              <p:nvPr/>
            </p:nvSpPr>
            <p:spPr>
              <a:xfrm>
                <a:off x="5910363" y="2266123"/>
                <a:ext cx="2372829" cy="400110"/>
              </a:xfrm>
              <a:prstGeom prst="rect">
                <a:avLst/>
              </a:prstGeom>
            </p:spPr>
            <p:txBody>
              <a:bodyPr wrap="none">
                <a:spAutoFit/>
              </a:bodyPr>
              <a:lstStyle/>
              <a:p>
                <a14:m>
                  <m:oMath xmlns:m="http://schemas.openxmlformats.org/officeDocument/2006/math">
                    <m:sSub>
                      <m:sSubPr>
                        <m:ctrlP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𝑐</m:t>
                        </m:r>
                      </m:e>
                      <m:sub>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oMath>
                </a14:m>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：隐藏单元偏置项</a:t>
                </a:r>
              </a:p>
            </p:txBody>
          </p:sp>
        </mc:Choice>
        <mc:Fallback xmlns="">
          <p:sp>
            <p:nvSpPr>
              <p:cNvPr id="3" name="矩形 2">
                <a:extLst>
                  <a:ext uri="{FF2B5EF4-FFF2-40B4-BE49-F238E27FC236}">
                    <a16:creationId xmlns:a16="http://schemas.microsoft.com/office/drawing/2014/main" id="{10F2F3A0-3184-49CB-A692-3085BD4D1A78}"/>
                  </a:ext>
                </a:extLst>
              </p:cNvPr>
              <p:cNvSpPr>
                <a:spLocks noRot="1" noChangeAspect="1" noMove="1" noResize="1" noEditPoints="1" noAdjustHandles="1" noChangeArrowheads="1" noChangeShapeType="1" noTextEdit="1"/>
              </p:cNvSpPr>
              <p:nvPr/>
            </p:nvSpPr>
            <p:spPr>
              <a:xfrm>
                <a:off x="5910363" y="2266123"/>
                <a:ext cx="2372829" cy="400110"/>
              </a:xfrm>
              <a:prstGeom prst="rect">
                <a:avLst/>
              </a:prstGeom>
              <a:blipFill>
                <a:blip r:embed="rId7"/>
                <a:stretch>
                  <a:fillRect t="-7692" r="-2828"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AF860DE-9864-4DB0-AD79-4EACB797D128}"/>
                  </a:ext>
                </a:extLst>
              </p:cNvPr>
              <p:cNvSpPr/>
              <p:nvPr/>
            </p:nvSpPr>
            <p:spPr>
              <a:xfrm>
                <a:off x="5910362" y="2835966"/>
                <a:ext cx="1794594" cy="424796"/>
              </a:xfrm>
              <a:prstGeom prst="rect">
                <a:avLst/>
              </a:prstGeom>
            </p:spPr>
            <p:txBody>
              <a:bodyPr wrap="none">
                <a:spAutoFit/>
              </a:bodyPr>
              <a:lstStyle/>
              <a:p>
                <a14:m>
                  <m:oMath xmlns:m="http://schemas.openxmlformats.org/officeDocument/2006/math">
                    <m:sSub>
                      <m:sSubPr>
                        <m:ctrlP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𝑤</m:t>
                        </m:r>
                      </m:e>
                      <m:sub>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𝑖𝑗</m:t>
                        </m:r>
                      </m:sub>
                    </m:sSub>
                  </m:oMath>
                </a14:m>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：连接权重</a:t>
                </a:r>
              </a:p>
            </p:txBody>
          </p:sp>
        </mc:Choice>
        <mc:Fallback xmlns="">
          <p:sp>
            <p:nvSpPr>
              <p:cNvPr id="10" name="矩形 9">
                <a:extLst>
                  <a:ext uri="{FF2B5EF4-FFF2-40B4-BE49-F238E27FC236}">
                    <a16:creationId xmlns:a16="http://schemas.microsoft.com/office/drawing/2014/main" id="{CAF860DE-9864-4DB0-AD79-4EACB797D128}"/>
                  </a:ext>
                </a:extLst>
              </p:cNvPr>
              <p:cNvSpPr>
                <a:spLocks noRot="1" noChangeAspect="1" noMove="1" noResize="1" noEditPoints="1" noAdjustHandles="1" noChangeArrowheads="1" noChangeShapeType="1" noTextEdit="1"/>
              </p:cNvSpPr>
              <p:nvPr/>
            </p:nvSpPr>
            <p:spPr>
              <a:xfrm>
                <a:off x="5910362" y="2835966"/>
                <a:ext cx="1794594" cy="424796"/>
              </a:xfrm>
              <a:prstGeom prst="rect">
                <a:avLst/>
              </a:prstGeom>
              <a:blipFill>
                <a:blip r:embed="rId8"/>
                <a:stretch>
                  <a:fillRect t="-4286" r="-2721"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18908B3-7730-497D-961C-1FB36B21A7D9}"/>
                  </a:ext>
                </a:extLst>
              </p:cNvPr>
              <p:cNvSpPr/>
              <p:nvPr/>
            </p:nvSpPr>
            <p:spPr>
              <a:xfrm>
                <a:off x="5910362" y="3432123"/>
                <a:ext cx="2410147" cy="424796"/>
              </a:xfrm>
              <a:prstGeom prst="rect">
                <a:avLst/>
              </a:prstGeom>
            </p:spPr>
            <p:txBody>
              <a:bodyPr wrap="none">
                <a:spAutoFit/>
              </a:bodyPr>
              <a:lstStyle/>
              <a:p>
                <a14:m>
                  <m:oMath xmlns:m="http://schemas.openxmlformats.org/officeDocument/2006/math">
                    <m:sSub>
                      <m:sSubPr>
                        <m:ctrlP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𝑏</m:t>
                        </m:r>
                      </m:e>
                      <m:sub>
                        <m:r>
                          <a:rPr lang="en-US" altLang="zh-CN" sz="2000"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𝑗</m:t>
                        </m:r>
                      </m:sub>
                    </m:sSub>
                  </m:oMath>
                </a14:m>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：可见单元偏置项</a:t>
                </a:r>
              </a:p>
            </p:txBody>
          </p:sp>
        </mc:Choice>
        <mc:Fallback xmlns="">
          <p:sp>
            <p:nvSpPr>
              <p:cNvPr id="11" name="矩形 10">
                <a:extLst>
                  <a:ext uri="{FF2B5EF4-FFF2-40B4-BE49-F238E27FC236}">
                    <a16:creationId xmlns:a16="http://schemas.microsoft.com/office/drawing/2014/main" id="{818908B3-7730-497D-961C-1FB36B21A7D9}"/>
                  </a:ext>
                </a:extLst>
              </p:cNvPr>
              <p:cNvSpPr>
                <a:spLocks noRot="1" noChangeAspect="1" noMove="1" noResize="1" noEditPoints="1" noAdjustHandles="1" noChangeArrowheads="1" noChangeShapeType="1" noTextEdit="1"/>
              </p:cNvSpPr>
              <p:nvPr/>
            </p:nvSpPr>
            <p:spPr>
              <a:xfrm>
                <a:off x="5910362" y="3432123"/>
                <a:ext cx="2410147" cy="424796"/>
              </a:xfrm>
              <a:prstGeom prst="rect">
                <a:avLst/>
              </a:prstGeom>
              <a:blipFill>
                <a:blip r:embed="rId9"/>
                <a:stretch>
                  <a:fillRect t="-4286" r="-1772" b="-21429"/>
                </a:stretch>
              </a:blipFill>
            </p:spPr>
            <p:txBody>
              <a:bodyPr/>
              <a:lstStyle/>
              <a:p>
                <a:r>
                  <a:rPr lang="zh-CN" altLang="en-US">
                    <a:noFill/>
                  </a:rPr>
                  <a:t> </a:t>
                </a:r>
              </a:p>
            </p:txBody>
          </p:sp>
        </mc:Fallback>
      </mc:AlternateContent>
      <p:sp>
        <p:nvSpPr>
          <p:cNvPr id="12" name="内容占位符 2">
            <a:extLst>
              <a:ext uri="{FF2B5EF4-FFF2-40B4-BE49-F238E27FC236}">
                <a16:creationId xmlns:a16="http://schemas.microsoft.com/office/drawing/2014/main" id="{8EA4E5D7-3744-4FA2-A76C-00FCC386A2A4}"/>
              </a:ext>
            </a:extLst>
          </p:cNvPr>
          <p:cNvSpPr txBox="1">
            <a:spLocks/>
          </p:cNvSpPr>
          <p:nvPr/>
        </p:nvSpPr>
        <p:spPr>
          <a:xfrm>
            <a:off x="681737" y="5003041"/>
            <a:ext cx="4362137" cy="6133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条件概率</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F0D8B6F-3113-496E-BAE8-F63CE95B8021}"/>
                  </a:ext>
                </a:extLst>
              </p:cNvPr>
              <p:cNvSpPr/>
              <p:nvPr/>
            </p:nvSpPr>
            <p:spPr>
              <a:xfrm>
                <a:off x="1445627" y="5495624"/>
                <a:ext cx="231685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𝒉</m:t>
                      </m:r>
                      <m:r>
                        <a:rPr lang="zh-CN" altLang="en-US" b="0"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𝑛</m:t>
                          </m:r>
                        </m:sup>
                        <m:e>
                          <m:d>
                            <m:dPr>
                              <m:begChr m:val=""/>
                              <m:ctrlPr>
                                <a:rPr lang="zh-CN" altLang="en-US" b="0" i="1">
                                  <a:latin typeface="Cambria Math" panose="02040503050406030204" pitchFamily="18" charset="0"/>
                                </a:rPr>
                              </m:ctrlPr>
                            </m:dPr>
                            <m:e>
                              <m:r>
                                <a:rPr lang="zh-CN" altLang="en-US" b="0" i="1">
                                  <a:latin typeface="Cambria Math" panose="02040503050406030204" pitchFamily="18" charset="0"/>
                                </a:rPr>
                                <m:t>𝑝</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𝒗</m:t>
                              </m:r>
                            </m:e>
                          </m:d>
                        </m:e>
                      </m:nary>
                    </m:oMath>
                  </m:oMathPara>
                </a14:m>
                <a:endParaRPr lang="zh-CN" altLang="en-US" dirty="0"/>
              </a:p>
            </p:txBody>
          </p:sp>
        </mc:Choice>
        <mc:Fallback xmlns="">
          <p:sp>
            <p:nvSpPr>
              <p:cNvPr id="6" name="矩形 5">
                <a:extLst>
                  <a:ext uri="{FF2B5EF4-FFF2-40B4-BE49-F238E27FC236}">
                    <a16:creationId xmlns:a16="http://schemas.microsoft.com/office/drawing/2014/main" id="{6F0D8B6F-3113-496E-BAE8-F63CE95B8021}"/>
                  </a:ext>
                </a:extLst>
              </p:cNvPr>
              <p:cNvSpPr>
                <a:spLocks noRot="1" noChangeAspect="1" noMove="1" noResize="1" noEditPoints="1" noAdjustHandles="1" noChangeArrowheads="1" noChangeShapeType="1" noTextEdit="1"/>
              </p:cNvSpPr>
              <p:nvPr/>
            </p:nvSpPr>
            <p:spPr>
              <a:xfrm>
                <a:off x="1445627" y="5495624"/>
                <a:ext cx="2316852" cy="84856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1C441C2-0A57-4DA7-B936-E9EAA1343ED2}"/>
                  </a:ext>
                </a:extLst>
              </p:cNvPr>
              <p:cNvSpPr/>
              <p:nvPr/>
            </p:nvSpPr>
            <p:spPr>
              <a:xfrm>
                <a:off x="4789414" y="5470394"/>
                <a:ext cx="2326021"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r>
                        <a:rPr lang="zh-CN" altLang="en-US" b="0" i="0">
                          <a:latin typeface="Cambria Math" panose="02040503050406030204" pitchFamily="18" charset="0"/>
                        </a:rPr>
                        <m:t>)=</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𝑗</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d>
                            <m:dPr>
                              <m:begChr m:val=""/>
                              <m:ctrlPr>
                                <a:rPr lang="zh-CN" altLang="en-US" b="0" i="1">
                                  <a:latin typeface="Cambria Math" panose="02040503050406030204" pitchFamily="18" charset="0"/>
                                </a:rPr>
                              </m:ctrlPr>
                            </m:dPr>
                            <m:e>
                              <m:r>
                                <a:rPr lang="zh-CN" altLang="en-US" b="0" i="1">
                                  <a:latin typeface="Cambria Math" panose="02040503050406030204" pitchFamily="18" charset="0"/>
                                </a:rPr>
                                <m:t>𝑝</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r>
                                <a:rPr lang="zh-CN" altLang="en-US" b="0" i="0">
                                  <a:latin typeface="Cambria Math" panose="02040503050406030204" pitchFamily="18" charset="0"/>
                                </a:rPr>
                                <m:t>|</m:t>
                              </m:r>
                              <m:r>
                                <a:rPr lang="zh-CN" altLang="en-US" b="1" i="1">
                                  <a:latin typeface="Cambria Math" panose="02040503050406030204" pitchFamily="18" charset="0"/>
                                </a:rPr>
                                <m:t>𝒉</m:t>
                              </m:r>
                            </m:e>
                          </m:d>
                        </m:e>
                      </m:nary>
                    </m:oMath>
                  </m:oMathPara>
                </a14:m>
                <a:endParaRPr lang="zh-CN" altLang="en-US" dirty="0"/>
              </a:p>
            </p:txBody>
          </p:sp>
        </mc:Choice>
        <mc:Fallback xmlns="">
          <p:sp>
            <p:nvSpPr>
              <p:cNvPr id="7" name="矩形 6">
                <a:extLst>
                  <a:ext uri="{FF2B5EF4-FFF2-40B4-BE49-F238E27FC236}">
                    <a16:creationId xmlns:a16="http://schemas.microsoft.com/office/drawing/2014/main" id="{21C441C2-0A57-4DA7-B936-E9EAA1343ED2}"/>
                  </a:ext>
                </a:extLst>
              </p:cNvPr>
              <p:cNvSpPr>
                <a:spLocks noRot="1" noChangeAspect="1" noMove="1" noResize="1" noEditPoints="1" noAdjustHandles="1" noChangeArrowheads="1" noChangeShapeType="1" noTextEdit="1"/>
              </p:cNvSpPr>
              <p:nvPr/>
            </p:nvSpPr>
            <p:spPr>
              <a:xfrm>
                <a:off x="4789414" y="5470394"/>
                <a:ext cx="2326021" cy="879856"/>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7861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D12454F3-3FC8-4E04-B4F4-2155847388D9}"/>
              </a:ext>
            </a:extLst>
          </p:cNvPr>
          <p:cNvSpPr/>
          <p:nvPr/>
        </p:nvSpPr>
        <p:spPr>
          <a:xfrm>
            <a:off x="1500809" y="1377477"/>
            <a:ext cx="6162261" cy="1028699"/>
          </a:xfrm>
          <a:prstGeom prst="round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81737" y="1"/>
            <a:ext cx="8551715" cy="1028699"/>
          </a:xfrm>
        </p:spPr>
        <p:txBody>
          <a:bodyPr/>
          <a:lstStyle/>
          <a:p>
            <a:r>
              <a:rPr lang="zh-CN" altLang="en-US" dirty="0"/>
              <a:t>可见单元的边缘分布</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83</a:t>
            </a:fld>
            <a:endParaRPr lang="zh-CN" altLang="en-US" dirty="0"/>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C2AE25B4-BF3B-4C3E-A5FF-C78E755CFD1E}"/>
                  </a:ext>
                </a:extLst>
              </p:cNvPr>
              <p:cNvSpPr txBox="1">
                <a:spLocks/>
              </p:cNvSpPr>
              <p:nvPr/>
            </p:nvSpPr>
            <p:spPr>
              <a:xfrm>
                <a:off x="595457" y="5254220"/>
                <a:ext cx="8044908" cy="13030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14:m>
                  <m:oMath xmlns:m="http://schemas.openxmlformats.org/officeDocument/2006/math">
                    <m:sSup>
                      <m:sSupPr>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d>
                          <m:dPr>
                            <m:begChr m:val="{"/>
                            <m:endChr m:val="}"/>
                            <m:ctrlP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0,1</m:t>
                            </m:r>
                          </m:e>
                        </m:d>
                      </m:e>
                      <m:sup>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sup>
                    </m:sSup>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上的任何分布都可以通过具有</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𝑚</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个可见单元和一定数量隐藏单元的限制玻尔兹曼机建模</a:t>
                </a:r>
              </a:p>
            </p:txBody>
          </p:sp>
        </mc:Choice>
        <mc:Fallback xmlns="">
          <p:sp>
            <p:nvSpPr>
              <p:cNvPr id="15" name="内容占位符 2">
                <a:extLst>
                  <a:ext uri="{FF2B5EF4-FFF2-40B4-BE49-F238E27FC236}">
                    <a16:creationId xmlns:a16="http://schemas.microsoft.com/office/drawing/2014/main" id="{C2AE25B4-BF3B-4C3E-A5FF-C78E755CFD1E}"/>
                  </a:ext>
                </a:extLst>
              </p:cNvPr>
              <p:cNvSpPr txBox="1">
                <a:spLocks noRot="1" noChangeAspect="1" noMove="1" noResize="1" noEditPoints="1" noAdjustHandles="1" noChangeArrowheads="1" noChangeShapeType="1" noTextEdit="1"/>
              </p:cNvSpPr>
              <p:nvPr/>
            </p:nvSpPr>
            <p:spPr>
              <a:xfrm>
                <a:off x="595457" y="5254220"/>
                <a:ext cx="8044908" cy="1303055"/>
              </a:xfrm>
              <a:prstGeom prst="rect">
                <a:avLst/>
              </a:prstGeom>
              <a:blipFill>
                <a:blip r:embed="rId5"/>
                <a:stretch>
                  <a:fillRect l="-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0CC788E-62E6-498E-9F81-09053B4E1E5D}"/>
                  </a:ext>
                </a:extLst>
              </p:cNvPr>
              <p:cNvSpPr/>
              <p:nvPr/>
            </p:nvSpPr>
            <p:spPr>
              <a:xfrm>
                <a:off x="1530626" y="1451899"/>
                <a:ext cx="6082747" cy="8798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𝐸</m:t>
                      </m:r>
                      <m:r>
                        <a:rPr lang="zh-CN" altLang="en-US"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r>
                        <a:rPr lang="zh-CN" altLang="en-US" b="0" i="0">
                          <a:latin typeface="Cambria Math" panose="02040503050406030204" pitchFamily="18" charset="0"/>
                        </a:rPr>
                        <m:t>)=−</m:t>
                      </m:r>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𝑛</m:t>
                          </m:r>
                        </m:sup>
                        <m:e>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𝑗</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nary>
                        </m:e>
                      </m:nary>
                      <m:r>
                        <a:rPr lang="zh-CN" altLang="en-US" b="0" i="0">
                          <a:latin typeface="Cambria Math" panose="02040503050406030204" pitchFamily="18" charset="0"/>
                        </a:rPr>
                        <m:t>  −</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𝑗</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𝑏</m:t>
                              </m:r>
                            </m:e>
                            <m:sub>
                              <m:r>
                                <a:rPr lang="zh-CN" altLang="en-US" b="0" i="1">
                                  <a:latin typeface="Cambria Math" panose="02040503050406030204" pitchFamily="18" charset="0"/>
                                </a:rPr>
                                <m:t>𝑗</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nary>
                      <m:r>
                        <a:rPr lang="zh-CN" altLang="en-US" b="0" i="0">
                          <a:latin typeface="Cambria Math" panose="02040503050406030204" pitchFamily="18" charset="0"/>
                        </a:rPr>
                        <m:t>−</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𝑛</m:t>
                          </m:r>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e>
                      </m:nary>
                    </m:oMath>
                  </m:oMathPara>
                </a14:m>
                <a:endParaRPr lang="zh-CN" altLang="en-US" dirty="0"/>
              </a:p>
            </p:txBody>
          </p:sp>
        </mc:Choice>
        <mc:Fallback xmlns="">
          <p:sp>
            <p:nvSpPr>
              <p:cNvPr id="5" name="矩形 4">
                <a:extLst>
                  <a:ext uri="{FF2B5EF4-FFF2-40B4-BE49-F238E27FC236}">
                    <a16:creationId xmlns:a16="http://schemas.microsoft.com/office/drawing/2014/main" id="{D0CC788E-62E6-498E-9F81-09053B4E1E5D}"/>
                  </a:ext>
                </a:extLst>
              </p:cNvPr>
              <p:cNvSpPr>
                <a:spLocks noRot="1" noChangeAspect="1" noMove="1" noResize="1" noEditPoints="1" noAdjustHandles="1" noChangeArrowheads="1" noChangeShapeType="1" noTextEdit="1"/>
              </p:cNvSpPr>
              <p:nvPr/>
            </p:nvSpPr>
            <p:spPr>
              <a:xfrm>
                <a:off x="1530626" y="1451899"/>
                <a:ext cx="6082747" cy="879856"/>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FE9FD96-5469-4850-B617-0C082EE1A154}"/>
              </a:ext>
            </a:extLst>
          </p:cNvPr>
          <p:cNvPicPr>
            <a:picLocks noChangeAspect="1"/>
          </p:cNvPicPr>
          <p:nvPr/>
        </p:nvPicPr>
        <p:blipFill>
          <a:blip r:embed="rId7"/>
          <a:stretch>
            <a:fillRect/>
          </a:stretch>
        </p:blipFill>
        <p:spPr>
          <a:xfrm>
            <a:off x="171157" y="2563794"/>
            <a:ext cx="8801683" cy="2458387"/>
          </a:xfrm>
          <a:prstGeom prst="rect">
            <a:avLst/>
          </a:prstGeom>
        </p:spPr>
      </p:pic>
      <p:sp>
        <p:nvSpPr>
          <p:cNvPr id="16" name="页脚占位符 1">
            <a:extLst>
              <a:ext uri="{FF2B5EF4-FFF2-40B4-BE49-F238E27FC236}">
                <a16:creationId xmlns:a16="http://schemas.microsoft.com/office/drawing/2014/main" id="{06FC420A-C2B5-46ED-8372-20872914D501}"/>
              </a:ext>
            </a:extLst>
          </p:cNvPr>
          <p:cNvSpPr>
            <a:spLocks noGrp="1"/>
          </p:cNvSpPr>
          <p:nvPr>
            <p:ph type="ftr" sz="quarter" idx="11"/>
          </p:nvPr>
        </p:nvSpPr>
        <p:spPr>
          <a:xfrm>
            <a:off x="502443" y="6240464"/>
            <a:ext cx="4884566" cy="403167"/>
          </a:xfrm>
        </p:spPr>
        <p:txBody>
          <a:bodyPr/>
          <a:lstStyle/>
          <a:p>
            <a:r>
              <a:rPr lang="en-US" altLang="zh-CN" dirty="0"/>
              <a:t>Fischer, </a:t>
            </a:r>
            <a:r>
              <a:rPr lang="en-US" altLang="zh-CN" dirty="0" err="1"/>
              <a:t>Asja</a:t>
            </a:r>
            <a:r>
              <a:rPr lang="en-US" altLang="zh-CN" dirty="0"/>
              <a:t>, and Christian </a:t>
            </a:r>
            <a:r>
              <a:rPr lang="en-US" altLang="zh-CN" dirty="0" err="1"/>
              <a:t>Igel</a:t>
            </a:r>
            <a:r>
              <a:rPr lang="en-US" altLang="zh-CN" dirty="0"/>
              <a:t>. "Training restricted Boltzmann machines: An introduction." Pattern Recognition47.1 (2014): 25-39.</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ECFADCB-D55C-F061-6445-86FD0FFDDCEB}"/>
                  </a:ext>
                </a:extLst>
              </p:cNvPr>
              <p:cNvSpPr txBox="1"/>
              <p:nvPr/>
            </p:nvSpPr>
            <p:spPr>
              <a:xfrm>
                <a:off x="3916279" y="4871786"/>
                <a:ext cx="9776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smtClean="0">
                              <a:solidFill>
                                <a:srgbClr val="00B0F0"/>
                              </a:solidFill>
                              <a:latin typeface="Cambria Math" panose="02040503050406030204" pitchFamily="18" charset="0"/>
                            </a:rPr>
                          </m:ctrlPr>
                        </m:sSubPr>
                        <m:e>
                          <m:r>
                            <a:rPr lang="en-US" altLang="zh-CN" sz="1400" i="1" dirty="0" smtClean="0">
                              <a:solidFill>
                                <a:srgbClr val="00B0F0"/>
                              </a:solidFill>
                              <a:latin typeface="Cambria Math" panose="02040503050406030204" pitchFamily="18" charset="0"/>
                            </a:rPr>
                            <m:t>h</m:t>
                          </m:r>
                        </m:e>
                        <m:sub>
                          <m:r>
                            <a:rPr lang="en-US" altLang="zh-CN" sz="1400" i="1" dirty="0" err="1" smtClean="0">
                              <a:solidFill>
                                <a:srgbClr val="00B0F0"/>
                              </a:solidFill>
                              <a:latin typeface="Cambria Math" panose="02040503050406030204" pitchFamily="18" charset="0"/>
                            </a:rPr>
                            <m:t>𝑖</m:t>
                          </m:r>
                        </m:sub>
                      </m:sSub>
                      <m:r>
                        <a:rPr lang="en-US" altLang="zh-CN" sz="1400" b="0" i="1" dirty="0" smtClean="0">
                          <a:solidFill>
                            <a:srgbClr val="00B0F0"/>
                          </a:solidFill>
                          <a:latin typeface="Cambria Math" panose="02040503050406030204" pitchFamily="18" charset="0"/>
                        </a:rPr>
                        <m:t>∈{0,1}</m:t>
                      </m:r>
                    </m:oMath>
                  </m:oMathPara>
                </a14:m>
                <a:endParaRPr lang="zh-CN" altLang="en-US" sz="1400" dirty="0">
                  <a:solidFill>
                    <a:srgbClr val="00B0F0"/>
                  </a:solidFill>
                </a:endParaRPr>
              </a:p>
            </p:txBody>
          </p:sp>
        </mc:Choice>
        <mc:Fallback xmlns="">
          <p:sp>
            <p:nvSpPr>
              <p:cNvPr id="3" name="文本框 2">
                <a:extLst>
                  <a:ext uri="{FF2B5EF4-FFF2-40B4-BE49-F238E27FC236}">
                    <a16:creationId xmlns:a16="http://schemas.microsoft.com/office/drawing/2014/main" id="{2ECFADCB-D55C-F061-6445-86FD0FFDDCEB}"/>
                  </a:ext>
                </a:extLst>
              </p:cNvPr>
              <p:cNvSpPr txBox="1">
                <a:spLocks noRot="1" noChangeAspect="1" noMove="1" noResize="1" noEditPoints="1" noAdjustHandles="1" noChangeArrowheads="1" noChangeShapeType="1" noTextEdit="1"/>
              </p:cNvSpPr>
              <p:nvPr/>
            </p:nvSpPr>
            <p:spPr>
              <a:xfrm>
                <a:off x="3916279" y="4871786"/>
                <a:ext cx="977639" cy="307777"/>
              </a:xfrm>
              <a:prstGeom prst="rect">
                <a:avLst/>
              </a:prstGeom>
              <a:blipFill>
                <a:blip r:embed="rId9"/>
                <a:stretch>
                  <a:fillRect b="-9804"/>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E38B1E93-64B1-A401-A2C1-6A73AEC407F1}"/>
              </a:ext>
            </a:extLst>
          </p:cNvPr>
          <p:cNvCxnSpPr>
            <a:cxnSpLocks/>
          </p:cNvCxnSpPr>
          <p:nvPr/>
        </p:nvCxnSpPr>
        <p:spPr>
          <a:xfrm flipV="1">
            <a:off x="4144879" y="4511842"/>
            <a:ext cx="0" cy="39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246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7" y="1"/>
            <a:ext cx="8551715"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限制玻尔兹曼机的条件概率</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84</a:t>
            </a:fld>
            <a:endParaRPr lang="zh-CN" altLang="en-US" dirty="0"/>
          </a:p>
        </p:txBody>
      </p:sp>
      <p:sp>
        <p:nvSpPr>
          <p:cNvPr id="15" name="内容占位符 2">
            <a:extLst>
              <a:ext uri="{FF2B5EF4-FFF2-40B4-BE49-F238E27FC236}">
                <a16:creationId xmlns:a16="http://schemas.microsoft.com/office/drawing/2014/main" id="{C2AE25B4-BF3B-4C3E-A5FF-C78E755CFD1E}"/>
              </a:ext>
            </a:extLst>
          </p:cNvPr>
          <p:cNvSpPr txBox="1">
            <a:spLocks/>
          </p:cNvSpPr>
          <p:nvPr/>
        </p:nvSpPr>
        <p:spPr>
          <a:xfrm>
            <a:off x="681737" y="1526120"/>
            <a:ext cx="4362137" cy="6133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sigmoid</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激活函数的标准实现</a:t>
            </a:r>
          </a:p>
        </p:txBody>
      </p:sp>
      <p:pic>
        <p:nvPicPr>
          <p:cNvPr id="8" name="图片 7">
            <a:extLst>
              <a:ext uri="{FF2B5EF4-FFF2-40B4-BE49-F238E27FC236}">
                <a16:creationId xmlns:a16="http://schemas.microsoft.com/office/drawing/2014/main" id="{0679B9B8-04FF-4B96-A0D8-6DF70647F601}"/>
              </a:ext>
            </a:extLst>
          </p:cNvPr>
          <p:cNvPicPr>
            <a:picLocks noChangeAspect="1"/>
          </p:cNvPicPr>
          <p:nvPr/>
        </p:nvPicPr>
        <p:blipFill>
          <a:blip r:embed="rId3"/>
          <a:stretch>
            <a:fillRect/>
          </a:stretch>
        </p:blipFill>
        <p:spPr>
          <a:xfrm>
            <a:off x="5043874" y="4285382"/>
            <a:ext cx="3085193" cy="1824110"/>
          </a:xfrm>
          <a:prstGeom prst="rect">
            <a:avLst/>
          </a:prstGeom>
        </p:spPr>
      </p:pic>
      <p:sp>
        <p:nvSpPr>
          <p:cNvPr id="12" name="内容占位符 2">
            <a:extLst>
              <a:ext uri="{FF2B5EF4-FFF2-40B4-BE49-F238E27FC236}">
                <a16:creationId xmlns:a16="http://schemas.microsoft.com/office/drawing/2014/main" id="{8EA4E5D7-3744-4FA2-A76C-00FCC386A2A4}"/>
              </a:ext>
            </a:extLst>
          </p:cNvPr>
          <p:cNvSpPr txBox="1">
            <a:spLocks/>
          </p:cNvSpPr>
          <p:nvPr/>
        </p:nvSpPr>
        <p:spPr>
          <a:xfrm>
            <a:off x="681737" y="4433982"/>
            <a:ext cx="3890263" cy="223264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限制玻尔兹曼机</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可以解释为</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sigmoid激活的标准单层前向神经网络</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F0D8B6F-3113-496E-BAE8-F63CE95B8021}"/>
                  </a:ext>
                </a:extLst>
              </p:cNvPr>
              <p:cNvSpPr/>
              <p:nvPr/>
            </p:nvSpPr>
            <p:spPr>
              <a:xfrm>
                <a:off x="958610" y="2127291"/>
                <a:ext cx="231685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𝒉</m:t>
                      </m:r>
                      <m:r>
                        <a:rPr lang="zh-CN" altLang="en-US" b="0"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𝑛</m:t>
                          </m:r>
                        </m:sup>
                        <m:e>
                          <m:d>
                            <m:dPr>
                              <m:begChr m:val=""/>
                              <m:ctrlPr>
                                <a:rPr lang="zh-CN" altLang="en-US" b="0" i="1">
                                  <a:latin typeface="Cambria Math" panose="02040503050406030204" pitchFamily="18" charset="0"/>
                                </a:rPr>
                              </m:ctrlPr>
                            </m:dPr>
                            <m:e>
                              <m:r>
                                <a:rPr lang="zh-CN" altLang="en-US" b="0" i="1">
                                  <a:latin typeface="Cambria Math" panose="02040503050406030204" pitchFamily="18" charset="0"/>
                                </a:rPr>
                                <m:t>𝑝</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𝒗</m:t>
                              </m:r>
                            </m:e>
                          </m:d>
                        </m:e>
                      </m:nary>
                    </m:oMath>
                  </m:oMathPara>
                </a14:m>
                <a:endParaRPr lang="zh-CN" altLang="en-US" dirty="0"/>
              </a:p>
            </p:txBody>
          </p:sp>
        </mc:Choice>
        <mc:Fallback xmlns="">
          <p:sp>
            <p:nvSpPr>
              <p:cNvPr id="6" name="矩形 5">
                <a:extLst>
                  <a:ext uri="{FF2B5EF4-FFF2-40B4-BE49-F238E27FC236}">
                    <a16:creationId xmlns:a16="http://schemas.microsoft.com/office/drawing/2014/main" id="{6F0D8B6F-3113-496E-BAE8-F63CE95B8021}"/>
                  </a:ext>
                </a:extLst>
              </p:cNvPr>
              <p:cNvSpPr>
                <a:spLocks noRot="1" noChangeAspect="1" noMove="1" noResize="1" noEditPoints="1" noAdjustHandles="1" noChangeArrowheads="1" noChangeShapeType="1" noTextEdit="1"/>
              </p:cNvSpPr>
              <p:nvPr/>
            </p:nvSpPr>
            <p:spPr>
              <a:xfrm>
                <a:off x="958610" y="2127291"/>
                <a:ext cx="2316852"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1C441C2-0A57-4DA7-B936-E9EAA1343ED2}"/>
                  </a:ext>
                </a:extLst>
              </p:cNvPr>
              <p:cNvSpPr/>
              <p:nvPr/>
            </p:nvSpPr>
            <p:spPr>
              <a:xfrm>
                <a:off x="949441" y="3268954"/>
                <a:ext cx="2326021"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r>
                        <a:rPr lang="zh-CN" altLang="en-US" b="0" i="0">
                          <a:latin typeface="Cambria Math" panose="02040503050406030204" pitchFamily="18" charset="0"/>
                        </a:rPr>
                        <m:t>)=</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𝑗</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d>
                            <m:dPr>
                              <m:begChr m:val=""/>
                              <m:ctrlPr>
                                <a:rPr lang="zh-CN" altLang="en-US" b="0" i="1">
                                  <a:latin typeface="Cambria Math" panose="02040503050406030204" pitchFamily="18" charset="0"/>
                                </a:rPr>
                              </m:ctrlPr>
                            </m:dPr>
                            <m:e>
                              <m:r>
                                <a:rPr lang="zh-CN" altLang="en-US" b="0" i="1">
                                  <a:latin typeface="Cambria Math" panose="02040503050406030204" pitchFamily="18" charset="0"/>
                                </a:rPr>
                                <m:t>𝑝</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r>
                                <a:rPr lang="zh-CN" altLang="en-US" b="0" i="0">
                                  <a:latin typeface="Cambria Math" panose="02040503050406030204" pitchFamily="18" charset="0"/>
                                </a:rPr>
                                <m:t>|</m:t>
                              </m:r>
                              <m:r>
                                <a:rPr lang="zh-CN" altLang="en-US" b="1" i="1">
                                  <a:latin typeface="Cambria Math" panose="02040503050406030204" pitchFamily="18" charset="0"/>
                                </a:rPr>
                                <m:t>𝒉</m:t>
                              </m:r>
                            </m:e>
                          </m:d>
                        </m:e>
                      </m:nary>
                    </m:oMath>
                  </m:oMathPara>
                </a14:m>
                <a:endParaRPr lang="zh-CN" altLang="en-US" dirty="0"/>
              </a:p>
            </p:txBody>
          </p:sp>
        </mc:Choice>
        <mc:Fallback xmlns="">
          <p:sp>
            <p:nvSpPr>
              <p:cNvPr id="7" name="矩形 6">
                <a:extLst>
                  <a:ext uri="{FF2B5EF4-FFF2-40B4-BE49-F238E27FC236}">
                    <a16:creationId xmlns:a16="http://schemas.microsoft.com/office/drawing/2014/main" id="{21C441C2-0A57-4DA7-B936-E9EAA1343ED2}"/>
                  </a:ext>
                </a:extLst>
              </p:cNvPr>
              <p:cNvSpPr>
                <a:spLocks noRot="1" noChangeAspect="1" noMove="1" noResize="1" noEditPoints="1" noAdjustHandles="1" noChangeArrowheads="1" noChangeShapeType="1" noTextEdit="1"/>
              </p:cNvSpPr>
              <p:nvPr/>
            </p:nvSpPr>
            <p:spPr>
              <a:xfrm>
                <a:off x="949441" y="3268954"/>
                <a:ext cx="2326021" cy="87985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F65037E-A889-4BA4-858B-ACB28A6D38B5}"/>
                  </a:ext>
                </a:extLst>
              </p:cNvPr>
              <p:cNvSpPr/>
              <p:nvPr/>
            </p:nvSpPr>
            <p:spPr>
              <a:xfrm>
                <a:off x="3578623" y="2063034"/>
                <a:ext cx="4362137" cy="9840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i="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r>
                        <a:rPr lang="zh-CN" altLang="en-US" i="0">
                          <a:latin typeface="Cambria Math" panose="02040503050406030204" pitchFamily="18" charset="0"/>
                        </a:rPr>
                        <m:t>=1|</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0" i="1" smtClean="0">
                          <a:latin typeface="Cambria Math" panose="02040503050406030204" pitchFamily="18" charset="0"/>
                        </a:rPr>
                        <m:t>𝜎</m:t>
                      </m:r>
                      <m:d>
                        <m:dPr>
                          <m:ctrlPr>
                            <a:rPr lang="zh-CN" altLang="en-US" b="0" i="1" smtClean="0">
                              <a:latin typeface="Cambria Math" panose="02040503050406030204" pitchFamily="18" charset="0"/>
                            </a:rPr>
                          </m:ctrlPr>
                        </m:dPr>
                        <m:e>
                          <m:nary>
                            <m:naryPr>
                              <m:chr m:val="∑"/>
                              <m:limLoc m:val="undOvr"/>
                              <m:grow m:val="on"/>
                              <m:ctrlPr>
                                <a:rPr lang="zh-CN" altLang="en-US" b="0" i="1" smtClean="0">
                                  <a:latin typeface="Cambria Math" panose="02040503050406030204" pitchFamily="18" charset="0"/>
                                </a:rPr>
                              </m:ctrlPr>
                            </m:naryPr>
                            <m:sub>
                              <m:r>
                                <a:rPr lang="zh-CN" altLang="en-US" b="0" i="1">
                                  <a:latin typeface="Cambria Math" panose="02040503050406030204" pitchFamily="18" charset="0"/>
                                </a:rPr>
                                <m:t>𝑗</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smtClean="0">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a:rPr lang="zh-CN" altLang="en-US" b="0" i="1">
                                      <a:latin typeface="Cambria Math" panose="02040503050406030204" pitchFamily="18" charset="0"/>
                                    </a:rPr>
                                    <m:t>𝑖</m:t>
                                  </m:r>
                                </m:sub>
                              </m:sSub>
                            </m:e>
                          </m:nary>
                        </m:e>
                      </m:d>
                    </m:oMath>
                  </m:oMathPara>
                </a14:m>
                <a:endParaRPr lang="zh-CN" altLang="en-US" dirty="0"/>
              </a:p>
            </p:txBody>
          </p:sp>
        </mc:Choice>
        <mc:Fallback xmlns="">
          <p:sp>
            <p:nvSpPr>
              <p:cNvPr id="5" name="矩形 4">
                <a:extLst>
                  <a:ext uri="{FF2B5EF4-FFF2-40B4-BE49-F238E27FC236}">
                    <a16:creationId xmlns:a16="http://schemas.microsoft.com/office/drawing/2014/main" id="{0F65037E-A889-4BA4-858B-ACB28A6D38B5}"/>
                  </a:ext>
                </a:extLst>
              </p:cNvPr>
              <p:cNvSpPr>
                <a:spLocks noRot="1" noChangeAspect="1" noMove="1" noResize="1" noEditPoints="1" noAdjustHandles="1" noChangeArrowheads="1" noChangeShapeType="1" noTextEdit="1"/>
              </p:cNvSpPr>
              <p:nvPr/>
            </p:nvSpPr>
            <p:spPr>
              <a:xfrm>
                <a:off x="3578623" y="2063034"/>
                <a:ext cx="4362137" cy="9840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A713DAB-82BE-402C-83E2-797BD2E97614}"/>
                  </a:ext>
                </a:extLst>
              </p:cNvPr>
              <p:cNvSpPr/>
              <p:nvPr/>
            </p:nvSpPr>
            <p:spPr>
              <a:xfrm>
                <a:off x="3578622" y="3216856"/>
                <a:ext cx="4362137" cy="9840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i="0">
                          <a:latin typeface="Cambria Math" panose="02040503050406030204" pitchFamily="18" charset="0"/>
                        </a:rPr>
                        <m:t>(</m:t>
                      </m:r>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𝑗</m:t>
                          </m:r>
                        </m:sub>
                      </m:sSub>
                      <m:r>
                        <a:rPr lang="zh-CN" altLang="en-US" i="0">
                          <a:latin typeface="Cambria Math" panose="02040503050406030204" pitchFamily="18" charset="0"/>
                        </a:rPr>
                        <m:t>=1|</m:t>
                      </m:r>
                      <m:r>
                        <a:rPr lang="zh-CN" altLang="en-US" b="1" i="1">
                          <a:latin typeface="Cambria Math" panose="02040503050406030204" pitchFamily="18" charset="0"/>
                        </a:rPr>
                        <m:t>𝒉</m:t>
                      </m:r>
                      <m:r>
                        <a:rPr lang="zh-CN" altLang="en-US" b="0" i="0">
                          <a:latin typeface="Cambria Math" panose="02040503050406030204" pitchFamily="18" charset="0"/>
                        </a:rPr>
                        <m:t>)=</m:t>
                      </m:r>
                      <m:r>
                        <a:rPr lang="zh-CN" altLang="en-US" b="0" i="1" smtClean="0">
                          <a:latin typeface="Cambria Math" panose="02040503050406030204" pitchFamily="18" charset="0"/>
                        </a:rPr>
                        <m:t>𝜎</m:t>
                      </m:r>
                      <m:d>
                        <m:dPr>
                          <m:ctrlPr>
                            <a:rPr lang="zh-CN" altLang="en-US" b="0" i="1" smtClean="0">
                              <a:latin typeface="Cambria Math" panose="02040503050406030204" pitchFamily="18" charset="0"/>
                            </a:rPr>
                          </m:ctrlPr>
                        </m:dPr>
                        <m:e>
                          <m:nary>
                            <m:naryPr>
                              <m:chr m:val="∑"/>
                              <m:limLoc m:val="undOvr"/>
                              <m:grow m:val="on"/>
                              <m:ctrlPr>
                                <a:rPr lang="zh-CN" altLang="en-US" b="0" i="1" smtClean="0">
                                  <a:latin typeface="Cambria Math" panose="02040503050406030204" pitchFamily="18" charset="0"/>
                                </a:rPr>
                              </m:ctrlPr>
                            </m:naryPr>
                            <m:sub>
                              <m:r>
                                <m:rPr>
                                  <m:brk/>
                                  <m:aln/>
                                </m:rPr>
                                <a:rPr lang="en-US" altLang="zh-CN" b="0" i="1" smtClean="0">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smtClean="0">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sSub>
                                <m:sSubPr>
                                  <m:ctrlPr>
                                    <a:rPr lang="zh-CN" altLang="en-US" b="0"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nary>
                        </m:e>
                      </m:d>
                    </m:oMath>
                  </m:oMathPara>
                </a14:m>
                <a:endParaRPr lang="zh-CN" altLang="en-US" dirty="0"/>
              </a:p>
            </p:txBody>
          </p:sp>
        </mc:Choice>
        <mc:Fallback xmlns="">
          <p:sp>
            <p:nvSpPr>
              <p:cNvPr id="13" name="矩形 12">
                <a:extLst>
                  <a:ext uri="{FF2B5EF4-FFF2-40B4-BE49-F238E27FC236}">
                    <a16:creationId xmlns:a16="http://schemas.microsoft.com/office/drawing/2014/main" id="{9A713DAB-82BE-402C-83E2-797BD2E97614}"/>
                  </a:ext>
                </a:extLst>
              </p:cNvPr>
              <p:cNvSpPr>
                <a:spLocks noRot="1" noChangeAspect="1" noMove="1" noResize="1" noEditPoints="1" noAdjustHandles="1" noChangeArrowheads="1" noChangeShapeType="1" noTextEdit="1"/>
              </p:cNvSpPr>
              <p:nvPr/>
            </p:nvSpPr>
            <p:spPr>
              <a:xfrm>
                <a:off x="3578622" y="3216856"/>
                <a:ext cx="4362137" cy="98405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2253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限制玻尔兹曼机学习算法</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928629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RBM</a:t>
            </a:r>
            <a:r>
              <a:rPr lang="zh-CN" altLang="en-US" dirty="0"/>
              <a:t>的对数似然函数</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86</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427319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可见单元</a:t>
                </a:r>
                <a14:m>
                  <m:oMath xmlns:m="http://schemas.openxmlformats.org/officeDocument/2006/math">
                    <m:r>
                      <a:rPr lang="en-US" altLang="zh-CN" b="1" i="1" smtClean="0">
                        <a:latin typeface="Cambria Math" panose="02040503050406030204" pitchFamily="18" charset="0"/>
                        <a:ea typeface="阿里巴巴普惠体 R" panose="00020600040101010101" pitchFamily="18" charset="-122"/>
                        <a:cs typeface="阿里巴巴普惠体 R" panose="00020600040101010101" pitchFamily="18" charset="-122"/>
                      </a:rPr>
                      <m:t>𝒗</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的边缘似然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关于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RBM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的参数</a:t>
                </a:r>
                <a14:m>
                  <m:oMath xmlns:m="http://schemas.openxmlformats.org/officeDocument/2006/math">
                    <m:r>
                      <a:rPr lang="zh-CN" altLang="en-US" b="1" i="1">
                        <a:latin typeface="Cambria Math" panose="02040503050406030204" pitchFamily="18" charset="0"/>
                      </a:rPr>
                      <m:t>𝜽</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的对数似然</a:t>
                </a: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6"/>
                <a:ext cx="7953661" cy="4273195"/>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C0343C3-91F3-4264-91A4-D605C7C1F577}"/>
                  </a:ext>
                </a:extLst>
              </p:cNvPr>
              <p:cNvSpPr/>
              <p:nvPr/>
            </p:nvSpPr>
            <p:spPr>
              <a:xfrm>
                <a:off x="1148620" y="2072810"/>
                <a:ext cx="7204157" cy="8365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nary>
                        <m:naryPr>
                          <m:chr m:val="∑"/>
                          <m:limLoc m:val="undOvr"/>
                          <m:grow m:val="on"/>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𝒉</m:t>
                          </m:r>
                        </m:sub>
                        <m:sup/>
                        <m:e>
                          <m:d>
                            <m:dPr>
                              <m:begChr m:val=""/>
                              <m:ctrlPr>
                                <a:rPr lang="zh-CN" altLang="en-US" b="1" i="1">
                                  <a:latin typeface="Cambria Math" panose="02040503050406030204" pitchFamily="18" charset="0"/>
                                </a:rPr>
                              </m:ctrlPr>
                            </m:dPr>
                            <m:e>
                              <m:r>
                                <a:rPr lang="zh-CN" altLang="en-US" b="0" i="1">
                                  <a:latin typeface="Cambria Math" panose="02040503050406030204" pitchFamily="18" charset="0"/>
                                </a:rPr>
                                <m:t>𝑝</m:t>
                              </m:r>
                              <m:r>
                                <a:rPr lang="zh-CN" altLang="en-US" b="0"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e>
                      </m:nary>
                      <m:r>
                        <a:rPr lang="zh-CN" altLang="en-US" b="0" i="0">
                          <a:latin typeface="Cambria Math" panose="02040503050406030204" pitchFamily="18" charset="0"/>
                        </a:rPr>
                        <m:t>=</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r>
                            <a:rPr lang="zh-CN" altLang="en-US" b="0" i="1">
                              <a:latin typeface="Cambria Math" panose="02040503050406030204" pitchFamily="18" charset="0"/>
                            </a:rPr>
                            <m:t>𝑍</m:t>
                          </m:r>
                        </m:den>
                      </m:f>
                      <m:nary>
                        <m:naryPr>
                          <m:chr m:val="∑"/>
                          <m:limLoc m:val="undOvr"/>
                          <m:grow m:val="on"/>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d>
                                <m:dPr>
                                  <m:begChr m:val=""/>
                                  <m:ctrlPr>
                                    <a:rPr lang="zh-CN" altLang="en-US" b="0" i="1">
                                      <a:latin typeface="Cambria Math" panose="02040503050406030204" pitchFamily="18" charset="0"/>
                                    </a:rPr>
                                  </m:ctrlPr>
                                </m:dPr>
                                <m:e>
                                  <m:r>
                                    <a:rPr lang="zh-CN" altLang="en-US" b="0" i="0">
                                      <a:latin typeface="Cambria Math" panose="02040503050406030204" pitchFamily="18" charset="0"/>
                                    </a:rPr>
                                    <m:t>−</m:t>
                                  </m:r>
                                  <m:r>
                                    <a:rPr lang="zh-CN" altLang="en-US" b="0" i="1">
                                      <a:latin typeface="Cambria Math" panose="02040503050406030204" pitchFamily="18" charset="0"/>
                                    </a:rPr>
                                    <m:t>𝐸</m:t>
                                  </m:r>
                                  <m:r>
                                    <a:rPr lang="zh-CN" altLang="en-US" b="0"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r>
                        <a:rPr lang="en-US" altLang="zh-CN" b="1" i="1">
                          <a:latin typeface="Cambria Math" panose="02040503050406030204" pitchFamily="18" charset="0"/>
                        </a:rPr>
                        <m:t>=</m:t>
                      </m:r>
                      <m:f>
                        <m:fPr>
                          <m:ctrlPr>
                            <a:rPr lang="en-US" altLang="zh-CN" b="1" i="1" smtClean="0">
                              <a:latin typeface="Cambria Math" panose="02040503050406030204" pitchFamily="18" charset="0"/>
                            </a:rPr>
                          </m:ctrlPr>
                        </m:fPr>
                        <m:num>
                          <m:nary>
                            <m:naryPr>
                              <m:chr m:val="∑"/>
                              <m:limLoc m:val="undOvr"/>
                              <m:grow m:val="on"/>
                              <m:supHide m:val="on"/>
                              <m:ctrlPr>
                                <a:rPr lang="zh-CN" altLang="en-US" i="1">
                                  <a:latin typeface="Cambria Math" panose="02040503050406030204" pitchFamily="18" charset="0"/>
                                </a:rPr>
                              </m:ctrlPr>
                            </m:naryPr>
                            <m:sub>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𝐸</m:t>
                                      </m:r>
                                      <m:r>
                                        <a:rPr lang="zh-CN" altLang="en-US">
                                          <a:latin typeface="Cambria Math" panose="02040503050406030204" pitchFamily="18" charset="0"/>
                                        </a:rPr>
                                        <m:t>(</m:t>
                                      </m:r>
                                      <m:r>
                                        <a:rPr lang="zh-CN" altLang="en-US" b="1" i="1">
                                          <a:latin typeface="Cambria Math" panose="02040503050406030204" pitchFamily="18" charset="0"/>
                                        </a:rPr>
                                        <m:t>𝒗</m:t>
                                      </m:r>
                                      <m:r>
                                        <a:rPr lang="zh-CN" altLang="en-US">
                                          <a:latin typeface="Cambria Math" panose="02040503050406030204" pitchFamily="18" charset="0"/>
                                        </a:rPr>
                                        <m:t>,</m:t>
                                      </m:r>
                                      <m:r>
                                        <a:rPr lang="zh-CN" altLang="en-US" b="1" i="1">
                                          <a:latin typeface="Cambria Math" panose="02040503050406030204" pitchFamily="18" charset="0"/>
                                        </a:rPr>
                                        <m:t>𝒉</m:t>
                                      </m:r>
                                    </m:e>
                                  </m:d>
                                </m:sup>
                              </m:sSup>
                            </m:e>
                          </m:nary>
                        </m:num>
                        <m:den>
                          <m:nary>
                            <m:naryPr>
                              <m:chr m:val="∑"/>
                              <m:limLoc m:val="undOvr"/>
                              <m:grow m:val="on"/>
                              <m:supHide m:val="on"/>
                              <m:ctrlPr>
                                <a:rPr lang="zh-CN" altLang="en-US" i="1">
                                  <a:latin typeface="Cambria Math" panose="02040503050406030204" pitchFamily="18" charset="0"/>
                                </a:rPr>
                              </m:ctrlPr>
                            </m:naryPr>
                            <m:sub>
                              <m:sSup>
                                <m:sSupPr>
                                  <m:ctrlPr>
                                    <a:rPr lang="en-US" altLang="zh-CN" i="1">
                                      <a:latin typeface="Cambria Math" panose="02040503050406030204" pitchFamily="18" charset="0"/>
                                    </a:rPr>
                                  </m:ctrlPr>
                                </m:sSupPr>
                                <m:e>
                                  <m:r>
                                    <a:rPr lang="zh-CN" altLang="en-US" b="1" i="1">
                                      <a:latin typeface="Cambria Math" panose="02040503050406030204" pitchFamily="18" charset="0"/>
                                    </a:rPr>
                                    <m:t>𝒗</m:t>
                                  </m:r>
                                </m:e>
                                <m:sup>
                                  <m:r>
                                    <a:rPr lang="en-US" altLang="zh-CN">
                                      <a:latin typeface="Cambria Math" panose="02040503050406030204" pitchFamily="18" charset="0"/>
                                    </a:rPr>
                                    <m:t>′</m:t>
                                  </m:r>
                                </m:sup>
                              </m:sSup>
                              <m:r>
                                <a:rPr lang="zh-CN" altLang="en-US">
                                  <a:latin typeface="Cambria Math" panose="02040503050406030204" pitchFamily="18" charset="0"/>
                                </a:rPr>
                                <m:t>,</m:t>
                              </m:r>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r>
                                    <a:rPr lang="zh-CN" altLang="en-US" i="1">
                                      <a:latin typeface="Cambria Math" panose="02040503050406030204" pitchFamily="18" charset="0"/>
                                    </a:rPr>
                                    <m:t>𝐸</m:t>
                                  </m:r>
                                  <m:d>
                                    <m:dPr>
                                      <m:ctrlPr>
                                        <a:rPr lang="zh-CN" altLang="en-US" i="1">
                                          <a:latin typeface="Cambria Math" panose="02040503050406030204" pitchFamily="18" charset="0"/>
                                        </a:rPr>
                                      </m:ctrlPr>
                                    </m:dPr>
                                    <m:e>
                                      <m:sSup>
                                        <m:sSupPr>
                                          <m:ctrlPr>
                                            <a:rPr lang="en-US" altLang="zh-CN" b="1" i="1">
                                              <a:latin typeface="Cambria Math" panose="02040503050406030204" pitchFamily="18" charset="0"/>
                                            </a:rPr>
                                          </m:ctrlPr>
                                        </m:sSupPr>
                                        <m:e>
                                          <m:r>
                                            <a:rPr lang="zh-CN" altLang="en-US" b="1" i="1">
                                              <a:latin typeface="Cambria Math" panose="02040503050406030204" pitchFamily="18" charset="0"/>
                                            </a:rPr>
                                            <m:t>𝒗</m:t>
                                          </m:r>
                                        </m:e>
                                        <m:sup>
                                          <m:r>
                                            <a:rPr lang="en-US" altLang="zh-CN" b="1" i="1">
                                              <a:latin typeface="Cambria Math" panose="02040503050406030204" pitchFamily="18" charset="0"/>
                                            </a:rPr>
                                            <m:t>′</m:t>
                                          </m:r>
                                        </m:sup>
                                      </m:sSup>
                                      <m:r>
                                        <a:rPr lang="zh-CN" altLang="en-US">
                                          <a:latin typeface="Cambria Math" panose="02040503050406030204" pitchFamily="18" charset="0"/>
                                        </a:rPr>
                                        <m:t>,</m:t>
                                      </m:r>
                                      <m:r>
                                        <a:rPr lang="zh-CN" altLang="en-US" b="1" i="1">
                                          <a:latin typeface="Cambria Math" panose="02040503050406030204" pitchFamily="18" charset="0"/>
                                        </a:rPr>
                                        <m:t>𝒉</m:t>
                                      </m:r>
                                    </m:e>
                                  </m:d>
                                </m:sup>
                              </m:sSup>
                            </m:e>
                          </m:nary>
                        </m:den>
                      </m:f>
                    </m:oMath>
                  </m:oMathPara>
                </a14:m>
                <a:endParaRPr lang="zh-CN" altLang="en-US" dirty="0"/>
              </a:p>
            </p:txBody>
          </p:sp>
        </mc:Choice>
        <mc:Fallback xmlns="">
          <p:sp>
            <p:nvSpPr>
              <p:cNvPr id="3" name="矩形 2">
                <a:extLst>
                  <a:ext uri="{FF2B5EF4-FFF2-40B4-BE49-F238E27FC236}">
                    <a16:creationId xmlns:a16="http://schemas.microsoft.com/office/drawing/2014/main" id="{3C0343C3-91F3-4264-91A4-D605C7C1F577}"/>
                  </a:ext>
                </a:extLst>
              </p:cNvPr>
              <p:cNvSpPr>
                <a:spLocks noRot="1" noChangeAspect="1" noMove="1" noResize="1" noEditPoints="1" noAdjustHandles="1" noChangeArrowheads="1" noChangeShapeType="1" noTextEdit="1"/>
              </p:cNvSpPr>
              <p:nvPr/>
            </p:nvSpPr>
            <p:spPr>
              <a:xfrm>
                <a:off x="1148620" y="2072810"/>
                <a:ext cx="7204157" cy="8365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FA85D042-7EFA-426A-9F55-2360E7C39574}"/>
                  </a:ext>
                </a:extLst>
              </p:cNvPr>
              <p:cNvSpPr/>
              <p:nvPr/>
            </p:nvSpPr>
            <p:spPr>
              <a:xfrm>
                <a:off x="2136011" y="4044537"/>
                <a:ext cx="4952190" cy="1390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func>
                            <m:funcPr>
                              <m:ctrlPr>
                                <a:rPr lang="en-US" altLang="zh-CN" b="0" i="1" smtClean="0">
                                  <a:latin typeface="Cambria Math" panose="02040503050406030204" pitchFamily="18" charset="0"/>
                                </a:rPr>
                              </m:ctrlPr>
                            </m:funcPr>
                            <m:fName>
                              <m:r>
                                <m:rPr>
                                  <m:sty m:val="p"/>
                                </m:rPr>
                                <a:rPr lang="zh-CN" altLang="en-US" i="0">
                                  <a:latin typeface="Cambria Math" panose="02040503050406030204" pitchFamily="18" charset="0"/>
                                </a:rPr>
                                <m:t>log</m:t>
                              </m:r>
                            </m:fName>
                            <m:e>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b="1" i="1">
                                      <a:latin typeface="Cambria Math" panose="02040503050406030204" pitchFamily="18" charset="0"/>
                                    </a:rPr>
                                    <m:t>𝒗</m:t>
                                  </m:r>
                                  <m:r>
                                    <a:rPr lang="zh-CN" altLang="en-US">
                                      <a:latin typeface="Cambria Math" panose="02040503050406030204" pitchFamily="18" charset="0"/>
                                    </a:rPr>
                                    <m:t>;</m:t>
                                  </m:r>
                                  <m:r>
                                    <a:rPr lang="zh-CN" altLang="en-US" b="1" i="1">
                                      <a:latin typeface="Cambria Math" panose="02040503050406030204" pitchFamily="18" charset="0"/>
                                    </a:rPr>
                                    <m:t>𝜽</m:t>
                                  </m:r>
                                </m:e>
                              </m:d>
                            </m:e>
                          </m:func>
                          <m:r>
                            <a:rPr lang="zh-CN" altLang="en-US" b="0" i="0">
                              <a:latin typeface="Cambria Math" panose="02040503050406030204" pitchFamily="18" charset="0"/>
                            </a:rPr>
                            <m:t>&amp;=</m:t>
                          </m:r>
                          <m:r>
                            <m:rPr>
                              <m:sty m:val="p"/>
                            </m:rPr>
                            <a:rPr lang="zh-CN" altLang="en-US">
                              <a:latin typeface="Cambria Math" panose="02040503050406030204" pitchFamily="18" charset="0"/>
                            </a:rPr>
                            <m:t>log</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r>
                                <a:rPr lang="zh-CN" altLang="en-US" b="0" i="1">
                                  <a:latin typeface="Cambria Math" panose="02040503050406030204" pitchFamily="18" charset="0"/>
                                </a:rPr>
                                <m:t>𝑍</m:t>
                              </m:r>
                            </m:den>
                          </m:f>
                          <m:nary>
                            <m:naryPr>
                              <m:chr m:val="∑"/>
                              <m:limLoc m:val="subSup"/>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r>
                            <a:rPr lang="zh-CN" altLang="en-US" b="0" i="0">
                              <a:latin typeface="Cambria Math" panose="02040503050406030204" pitchFamily="18" charset="0"/>
                            </a:rPr>
                            <m:t> </m:t>
                          </m:r>
                        </m:e>
                        <m:e>
                          <m:r>
                            <a:rPr lang="zh-CN" altLang="en-US" b="0" i="0">
                              <a:latin typeface="Cambria Math" panose="02040503050406030204" pitchFamily="18" charset="0"/>
                            </a:rPr>
                            <m:t>&amp;=</m:t>
                          </m:r>
                          <m:r>
                            <m:rPr>
                              <m:sty m:val="p"/>
                            </m:rPr>
                            <a:rPr lang="zh-CN" altLang="en-US">
                              <a:latin typeface="Cambria Math" panose="02040503050406030204" pitchFamily="18" charset="0"/>
                            </a:rPr>
                            <m:t>log</m:t>
                          </m:r>
                          <m:nary>
                            <m:naryPr>
                              <m:chr m:val="∑"/>
                              <m:limLoc m:val="undOvr"/>
                              <m:grow m:val="on"/>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r>
                            <a:rPr lang="zh-CN" altLang="en-US" b="0" i="0">
                              <a:latin typeface="Cambria Math" panose="02040503050406030204" pitchFamily="18" charset="0"/>
                            </a:rPr>
                            <m:t>−</m:t>
                          </m:r>
                          <m:r>
                            <m:rPr>
                              <m:sty m:val="p"/>
                            </m:rPr>
                            <a:rPr lang="zh-CN" altLang="en-US">
                              <a:latin typeface="Cambria Math" panose="02040503050406030204" pitchFamily="18" charset="0"/>
                            </a:rPr>
                            <m:t>log</m:t>
                          </m:r>
                          <m:nary>
                            <m:naryPr>
                              <m:chr m:val="∑"/>
                              <m:limLoc m:val="undOvr"/>
                              <m:grow m:val="on"/>
                              <m:supHide m:val="on"/>
                              <m:ctrlPr>
                                <a:rPr lang="zh-CN" altLang="en-US" b="0" i="1">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zh-CN" altLang="en-US" b="1" i="1">
                                      <a:latin typeface="Cambria Math" panose="02040503050406030204" pitchFamily="18" charset="0"/>
                                    </a:rPr>
                                    <m:t>𝒗</m:t>
                                  </m:r>
                                </m:e>
                                <m:sup>
                                  <m:r>
                                    <a:rPr lang="en-US" altLang="zh-CN" b="0" i="0" smtClean="0">
                                      <a:latin typeface="Cambria Math" panose="02040503050406030204" pitchFamily="18" charset="0"/>
                                    </a:rPr>
                                    <m:t>′</m:t>
                                  </m:r>
                                </m:sup>
                              </m:sSup>
                              <m:r>
                                <a:rPr lang="zh-CN" altLang="en-US" b="0" i="0">
                                  <a:latin typeface="Cambria Math" panose="02040503050406030204" pitchFamily="18" charset="0"/>
                                </a:rPr>
                                <m:t>,</m:t>
                              </m:r>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sSup>
                                        <m:sSupPr>
                                          <m:ctrlPr>
                                            <a:rPr lang="en-US" altLang="zh-CN" b="1" i="1" smtClean="0">
                                              <a:latin typeface="Cambria Math" panose="02040503050406030204" pitchFamily="18" charset="0"/>
                                            </a:rPr>
                                          </m:ctrlPr>
                                        </m:sSupPr>
                                        <m:e>
                                          <m:r>
                                            <a:rPr lang="zh-CN" altLang="en-US" b="1" i="1">
                                              <a:latin typeface="Cambria Math" panose="02040503050406030204" pitchFamily="18" charset="0"/>
                                            </a:rPr>
                                            <m:t>𝒗</m:t>
                                          </m:r>
                                        </m:e>
                                        <m:sup>
                                          <m:r>
                                            <a:rPr lang="en-US" altLang="zh-CN" b="1" i="1" smtClean="0">
                                              <a:latin typeface="Cambria Math" panose="02040503050406030204" pitchFamily="18" charset="0"/>
                                            </a:rPr>
                                            <m:t>′</m:t>
                                          </m:r>
                                        </m:sup>
                                      </m:sSup>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r>
                            <a:rPr lang="zh-CN" altLang="en-US" b="0" i="0">
                              <a:latin typeface="Cambria Math" panose="02040503050406030204" pitchFamily="18" charset="0"/>
                            </a:rPr>
                            <m:t> </m:t>
                          </m:r>
                        </m:e>
                      </m:eqArr>
                    </m:oMath>
                  </m:oMathPara>
                </a14:m>
                <a:endParaRPr lang="zh-CN" altLang="en-US" dirty="0"/>
              </a:p>
            </p:txBody>
          </p:sp>
        </mc:Choice>
        <mc:Fallback xmlns="">
          <p:sp>
            <p:nvSpPr>
              <p:cNvPr id="46" name="矩形 45">
                <a:extLst>
                  <a:ext uri="{FF2B5EF4-FFF2-40B4-BE49-F238E27FC236}">
                    <a16:creationId xmlns:a16="http://schemas.microsoft.com/office/drawing/2014/main" id="{FA85D042-7EFA-426A-9F55-2360E7C39574}"/>
                  </a:ext>
                </a:extLst>
              </p:cNvPr>
              <p:cNvSpPr>
                <a:spLocks noRot="1" noChangeAspect="1" noMove="1" noResize="1" noEditPoints="1" noAdjustHandles="1" noChangeArrowheads="1" noChangeShapeType="1" noTextEdit="1"/>
              </p:cNvSpPr>
              <p:nvPr/>
            </p:nvSpPr>
            <p:spPr>
              <a:xfrm>
                <a:off x="2136011" y="4044537"/>
                <a:ext cx="4952190" cy="139083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7720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关于参数的对数似然</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87</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7953661" cy="427319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关于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RBM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的参数</a:t>
                </a:r>
                <a14:m>
                  <m:oMath xmlns:m="http://schemas.openxmlformats.org/officeDocument/2006/math">
                    <m:r>
                      <a:rPr lang="zh-CN" altLang="en-US" b="1" i="1">
                        <a:latin typeface="Cambria Math" panose="02040503050406030204" pitchFamily="18" charset="0"/>
                      </a:rPr>
                      <m:t>𝜽</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的对数似然</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50000"/>
                  </a:lnSpc>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对于特定的训练数据</a:t>
                </a:r>
                <a14:m>
                  <m:oMath xmlns:m="http://schemas.openxmlformats.org/officeDocument/2006/math">
                    <m:r>
                      <a:rPr lang="zh-CN" altLang="en-US" b="1" i="1">
                        <a:latin typeface="Cambria Math" panose="02040503050406030204" pitchFamily="18" charset="0"/>
                      </a:rPr>
                      <m:t>𝒗</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，关于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RBM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的参数</a:t>
                </a:r>
                <a14:m>
                  <m:oMath xmlns:m="http://schemas.openxmlformats.org/officeDocument/2006/math">
                    <m:r>
                      <a:rPr lang="zh-CN" altLang="en-US" b="1" i="1">
                        <a:latin typeface="Cambria Math" panose="02040503050406030204" pitchFamily="18" charset="0"/>
                      </a:rPr>
                      <m:t>𝜽</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的对数似然的梯度是</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6"/>
                <a:ext cx="7953661" cy="4273195"/>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FA85D042-7EFA-426A-9F55-2360E7C39574}"/>
                  </a:ext>
                </a:extLst>
              </p:cNvPr>
              <p:cNvSpPr/>
              <p:nvPr/>
            </p:nvSpPr>
            <p:spPr>
              <a:xfrm>
                <a:off x="2314327" y="1907522"/>
                <a:ext cx="4934428" cy="794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log</m:t>
                      </m:r>
                      <m:r>
                        <a:rPr lang="en-US" altLang="zh-CN" b="0" i="1" smtClean="0">
                          <a:latin typeface="Cambria Math" panose="02040503050406030204" pitchFamily="18" charset="0"/>
                        </a:rPr>
                        <m:t> </m:t>
                      </m:r>
                      <m:r>
                        <a:rPr lang="zh-CN" altLang="en-US" i="1" smtClean="0">
                          <a:latin typeface="Cambria Math" panose="02040503050406030204" pitchFamily="18" charset="0"/>
                        </a:rPr>
                        <m:t>𝑝</m:t>
                      </m:r>
                      <m:r>
                        <a:rPr lang="zh-CN" altLang="en-US" i="1">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𝜽</m:t>
                      </m:r>
                      <m:r>
                        <a:rPr lang="en-US" altLang="zh-CN" b="1" i="1" smtClean="0">
                          <a:latin typeface="Cambria Math" panose="02040503050406030204" pitchFamily="18" charset="0"/>
                        </a:rPr>
                        <m:t>)</m:t>
                      </m:r>
                      <m:r>
                        <a:rPr lang="zh-CN" altLang="en-US" b="0" i="0">
                          <a:latin typeface="Cambria Math" panose="02040503050406030204" pitchFamily="18" charset="0"/>
                        </a:rPr>
                        <m:t>=</m:t>
                      </m:r>
                      <m:r>
                        <m:rPr>
                          <m:sty m:val="p"/>
                        </m:rPr>
                        <a:rPr lang="zh-CN" altLang="en-US">
                          <a:latin typeface="Cambria Math" panose="02040503050406030204" pitchFamily="18" charset="0"/>
                        </a:rPr>
                        <m:t>log</m:t>
                      </m:r>
                      <m:nary>
                        <m:naryPr>
                          <m:chr m:val="∑"/>
                          <m:limLoc m:val="undOvr"/>
                          <m:grow m:val="on"/>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r>
                        <a:rPr lang="zh-CN" altLang="en-US" b="0" i="1">
                          <a:latin typeface="Cambria Math" panose="02040503050406030204" pitchFamily="18" charset="0"/>
                        </a:rPr>
                        <m:t> </m:t>
                      </m:r>
                      <m:r>
                        <a:rPr lang="zh-CN" altLang="en-US" b="0" i="0">
                          <a:latin typeface="Cambria Math" panose="02040503050406030204" pitchFamily="18" charset="0"/>
                        </a:rPr>
                        <m:t>−</m:t>
                      </m:r>
                      <m:r>
                        <m:rPr>
                          <m:sty m:val="p"/>
                        </m:rPr>
                        <a:rPr lang="zh-CN" altLang="en-US">
                          <a:latin typeface="Cambria Math" panose="02040503050406030204" pitchFamily="18" charset="0"/>
                        </a:rPr>
                        <m:t>log</m:t>
                      </m:r>
                      <m:nary>
                        <m:naryPr>
                          <m:chr m:val="∑"/>
                          <m:limLoc m:val="undOvr"/>
                          <m:grow m:val="on"/>
                          <m:supHide m:val="on"/>
                          <m:ctrlPr>
                            <a:rPr lang="zh-CN" altLang="en-US" b="0" i="1">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zh-CN" altLang="en-US" b="1" i="1">
                                  <a:latin typeface="Cambria Math" panose="02040503050406030204" pitchFamily="18" charset="0"/>
                                </a:rPr>
                                <m:t>𝒗</m:t>
                              </m:r>
                            </m:e>
                            <m:sup>
                              <m:r>
                                <a:rPr lang="en-US" altLang="zh-CN" b="0" i="0" smtClean="0">
                                  <a:latin typeface="Cambria Math" panose="02040503050406030204" pitchFamily="18" charset="0"/>
                                </a:rPr>
                                <m:t>′</m:t>
                              </m:r>
                            </m:sup>
                          </m:sSup>
                          <m:r>
                            <a:rPr lang="zh-CN" altLang="en-US" b="0" i="0">
                              <a:latin typeface="Cambria Math" panose="02040503050406030204" pitchFamily="18" charset="0"/>
                            </a:rPr>
                            <m:t>,</m:t>
                          </m:r>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sSup>
                                    <m:sSupPr>
                                      <m:ctrlPr>
                                        <a:rPr lang="en-US" altLang="zh-CN" b="1" i="1" smtClean="0">
                                          <a:latin typeface="Cambria Math" panose="02040503050406030204" pitchFamily="18" charset="0"/>
                                        </a:rPr>
                                      </m:ctrlPr>
                                    </m:sSupPr>
                                    <m:e>
                                      <m:r>
                                        <a:rPr lang="zh-CN" altLang="en-US" b="1" i="1">
                                          <a:latin typeface="Cambria Math" panose="02040503050406030204" pitchFamily="18" charset="0"/>
                                        </a:rPr>
                                        <m:t>𝒗</m:t>
                                      </m:r>
                                    </m:e>
                                    <m:sup>
                                      <m:r>
                                        <a:rPr lang="en-US" altLang="zh-CN" b="1" i="1" smtClean="0">
                                          <a:latin typeface="Cambria Math" panose="02040503050406030204" pitchFamily="18" charset="0"/>
                                        </a:rPr>
                                        <m:t>′</m:t>
                                      </m:r>
                                    </m:sup>
                                  </m:sSup>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oMath>
                  </m:oMathPara>
                </a14:m>
                <a:endParaRPr lang="zh-CN" altLang="en-US" dirty="0"/>
              </a:p>
            </p:txBody>
          </p:sp>
        </mc:Choice>
        <mc:Fallback xmlns="">
          <p:sp>
            <p:nvSpPr>
              <p:cNvPr id="46" name="矩形 45">
                <a:extLst>
                  <a:ext uri="{FF2B5EF4-FFF2-40B4-BE49-F238E27FC236}">
                    <a16:creationId xmlns:a16="http://schemas.microsoft.com/office/drawing/2014/main" id="{FA85D042-7EFA-426A-9F55-2360E7C39574}"/>
                  </a:ext>
                </a:extLst>
              </p:cNvPr>
              <p:cNvSpPr>
                <a:spLocks noRot="1" noChangeAspect="1" noMove="1" noResize="1" noEditPoints="1" noAdjustHandles="1" noChangeArrowheads="1" noChangeShapeType="1" noTextEdit="1"/>
              </p:cNvSpPr>
              <p:nvPr/>
            </p:nvSpPr>
            <p:spPr>
              <a:xfrm>
                <a:off x="2314327" y="1907522"/>
                <a:ext cx="4934428" cy="79496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02008D14-9810-44D7-A4B1-962F72B15010}"/>
                  </a:ext>
                </a:extLst>
              </p:cNvPr>
              <p:cNvSpPr/>
              <p:nvPr/>
            </p:nvSpPr>
            <p:spPr>
              <a:xfrm>
                <a:off x="1135542" y="3228653"/>
                <a:ext cx="6777304" cy="24319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f>
                            <m:fPr>
                              <m:ctrlPr>
                                <a:rPr lang="zh-CN" altLang="en-US" i="1">
                                  <a:latin typeface="Cambria Math" panose="02040503050406030204" pitchFamily="18" charset="0"/>
                                </a:rPr>
                              </m:ctrlPr>
                            </m:fPr>
                            <m:num>
                              <m:r>
                                <a:rPr lang="zh-CN" altLang="en-US" i="0">
                                  <a:latin typeface="Cambria Math" panose="02040503050406030204" pitchFamily="18" charset="0"/>
                                </a:rPr>
                                <m:t>𝜕</m:t>
                              </m:r>
                              <m:r>
                                <m:rPr>
                                  <m:sty m:val="p"/>
                                </m:rPr>
                                <a:rPr lang="zh-CN" altLang="en-US">
                                  <a:latin typeface="Cambria Math" panose="02040503050406030204" pitchFamily="18" charset="0"/>
                                </a:rPr>
                                <m:t>log</m:t>
                              </m:r>
                              <m:r>
                                <a:rPr lang="en-US" altLang="zh-CN" b="0" i="1" smtClean="0">
                                  <a:latin typeface="Cambria Math" panose="02040503050406030204" pitchFamily="18" charset="0"/>
                                </a:rPr>
                                <m:t> </m:t>
                              </m:r>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𝜽</m:t>
                                  </m:r>
                                </m:e>
                              </m:d>
                            </m:num>
                            <m:den>
                              <m:r>
                                <a:rPr lang="zh-CN" altLang="en-US" b="0" i="0">
                                  <a:latin typeface="Cambria Math" panose="02040503050406030204" pitchFamily="18" charset="0"/>
                                </a:rPr>
                                <m:t>𝜕</m:t>
                              </m:r>
                              <m:r>
                                <a:rPr lang="zh-CN" altLang="en-US" b="1" i="1">
                                  <a:latin typeface="Cambria Math" panose="02040503050406030204" pitchFamily="18" charset="0"/>
                                </a:rPr>
                                <m:t>𝜽</m:t>
                              </m:r>
                            </m:den>
                          </m:f>
                          <m:r>
                            <a:rPr lang="zh-CN" altLang="en-US" b="0" i="0">
                              <a:latin typeface="Cambria Math" panose="02040503050406030204" pitchFamily="18" charset="0"/>
                            </a:rPr>
                            <m:t>&amp;=</m:t>
                          </m:r>
                          <m:f>
                            <m:fPr>
                              <m:ctrlPr>
                                <a:rPr lang="zh-CN" altLang="en-US" b="0" i="1">
                                  <a:latin typeface="Cambria Math" panose="02040503050406030204" pitchFamily="18" charset="0"/>
                                </a:rPr>
                              </m:ctrlPr>
                            </m:fPr>
                            <m:num>
                              <m:r>
                                <a:rPr lang="zh-CN" altLang="en-US" b="0" i="0">
                                  <a:latin typeface="Cambria Math" panose="02040503050406030204" pitchFamily="18" charset="0"/>
                                </a:rPr>
                                <m:t>𝜕</m:t>
                              </m:r>
                            </m:num>
                            <m:den>
                              <m:r>
                                <a:rPr lang="zh-CN" altLang="en-US" b="0" i="0">
                                  <a:latin typeface="Cambria Math" panose="02040503050406030204" pitchFamily="18" charset="0"/>
                                </a:rPr>
                                <m:t>𝜕</m:t>
                              </m:r>
                              <m:r>
                                <a:rPr lang="zh-CN" altLang="en-US" b="1" i="1">
                                  <a:latin typeface="Cambria Math" panose="02040503050406030204" pitchFamily="18" charset="0"/>
                                </a:rPr>
                                <m:t>𝜽</m:t>
                              </m:r>
                            </m:den>
                          </m:f>
                          <m:d>
                            <m:dPr>
                              <m:ctrlPr>
                                <a:rPr lang="zh-CN" altLang="en-US" b="0" i="1">
                                  <a:latin typeface="Cambria Math" panose="02040503050406030204" pitchFamily="18" charset="0"/>
                                </a:rPr>
                              </m:ctrlPr>
                            </m:dPr>
                            <m:e>
                              <m:r>
                                <m:rPr>
                                  <m:sty m:val="p"/>
                                </m:rPr>
                                <a:rPr lang="zh-CN" altLang="en-US">
                                  <a:latin typeface="Cambria Math" panose="02040503050406030204" pitchFamily="18" charset="0"/>
                                </a:rPr>
                                <m:t>log</m:t>
                              </m:r>
                              <m:nary>
                                <m:naryPr>
                                  <m:chr m:val="∑"/>
                                  <m:limLoc m:val="undOvr"/>
                                  <m:grow m:val="on"/>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e>
                          </m:d>
                          <m:r>
                            <a:rPr lang="zh-CN" altLang="en-US" b="0" i="0">
                              <a:latin typeface="Cambria Math" panose="02040503050406030204" pitchFamily="18" charset="0"/>
                            </a:rPr>
                            <m:t> −</m:t>
                          </m:r>
                          <m:f>
                            <m:fPr>
                              <m:ctrlPr>
                                <a:rPr lang="zh-CN" altLang="en-US" b="0" i="1">
                                  <a:latin typeface="Cambria Math" panose="02040503050406030204" pitchFamily="18" charset="0"/>
                                </a:rPr>
                              </m:ctrlPr>
                            </m:fPr>
                            <m:num>
                              <m:r>
                                <a:rPr lang="zh-CN" altLang="en-US" b="0" i="0">
                                  <a:latin typeface="Cambria Math" panose="02040503050406030204" pitchFamily="18" charset="0"/>
                                </a:rPr>
                                <m:t>𝜕</m:t>
                              </m:r>
                            </m:num>
                            <m:den>
                              <m:r>
                                <a:rPr lang="zh-CN" altLang="en-US" b="0" i="0">
                                  <a:latin typeface="Cambria Math" panose="02040503050406030204" pitchFamily="18" charset="0"/>
                                </a:rPr>
                                <m:t>𝜕</m:t>
                              </m:r>
                              <m:r>
                                <a:rPr lang="zh-CN" altLang="en-US" b="1" i="1">
                                  <a:latin typeface="Cambria Math" panose="02040503050406030204" pitchFamily="18" charset="0"/>
                                </a:rPr>
                                <m:t>𝜽</m:t>
                              </m:r>
                            </m:den>
                          </m:f>
                          <m:r>
                            <a:rPr lang="zh-CN" altLang="en-US" b="0" i="0">
                              <a:latin typeface="Cambria Math" panose="02040503050406030204" pitchFamily="18" charset="0"/>
                            </a:rPr>
                            <m:t> </m:t>
                          </m:r>
                          <m:d>
                            <m:dPr>
                              <m:ctrlPr>
                                <a:rPr lang="zh-CN" altLang="en-US" b="0" i="1">
                                  <a:latin typeface="Cambria Math" panose="02040503050406030204" pitchFamily="18" charset="0"/>
                                </a:rPr>
                              </m:ctrlPr>
                            </m:dPr>
                            <m:e>
                              <m:r>
                                <m:rPr>
                                  <m:sty m:val="p"/>
                                </m:rPr>
                                <a:rPr lang="zh-CN" altLang="en-US">
                                  <a:latin typeface="Cambria Math" panose="02040503050406030204" pitchFamily="18" charset="0"/>
                                </a:rPr>
                                <m:t>log</m:t>
                              </m:r>
                              <m:nary>
                                <m:naryPr>
                                  <m:chr m:val="∑"/>
                                  <m:limLoc m:val="undOvr"/>
                                  <m:grow m:val="on"/>
                                  <m:supHide m:val="on"/>
                                  <m:ctrlPr>
                                    <a:rPr lang="zh-CN" altLang="en-US" b="0" i="1">
                                      <a:latin typeface="Cambria Math" panose="02040503050406030204" pitchFamily="18" charset="0"/>
                                    </a:rPr>
                                  </m:ctrlPr>
                                </m:naryPr>
                                <m:sub>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𝒗</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𝒗</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e>
                          </m:d>
                          <m:r>
                            <a:rPr lang="zh-CN" altLang="en-US" b="0" i="0">
                              <a:latin typeface="Cambria Math" panose="02040503050406030204" pitchFamily="18" charset="0"/>
                            </a:rPr>
                            <m:t> </m:t>
                          </m:r>
                        </m:e>
                        <m:e>
                          <m:r>
                            <a:rPr lang="zh-CN" altLang="en-US" b="0" i="0">
                              <a:latin typeface="Cambria Math" panose="02040503050406030204" pitchFamily="18" charset="0"/>
                            </a:rPr>
                            <m:t>&amp;=−</m:t>
                          </m:r>
                          <m:f>
                            <m:fPr>
                              <m:ctrlPr>
                                <a:rPr lang="zh-CN" altLang="en-US" b="0" i="1">
                                  <a:latin typeface="Cambria Math" panose="02040503050406030204" pitchFamily="18" charset="0"/>
                                </a:rPr>
                              </m:ctrlPr>
                            </m:fPr>
                            <m:num>
                              <m:nary>
                                <m:naryPr>
                                  <m:chr m:val="∑"/>
                                  <m:limLoc m:val="undOvr"/>
                                  <m:grow m:val="on"/>
                                  <m:supHide m:val="on"/>
                                  <m:ctrlPr>
                                    <a:rPr lang="zh-CN" altLang="en-US" i="1">
                                      <a:latin typeface="Cambria Math" panose="02040503050406030204" pitchFamily="18" charset="0"/>
                                    </a:rPr>
                                  </m:ctrlPr>
                                </m:naryPr>
                                <m:sub>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r>
                                        <a:rPr lang="zh-CN" altLang="en-US" i="1">
                                          <a:latin typeface="Cambria Math" panose="02040503050406030204" pitchFamily="18" charset="0"/>
                                        </a:rPr>
                                        <m:t>𝐸</m:t>
                                      </m:r>
                                      <m:d>
                                        <m:dPr>
                                          <m:ctrlPr>
                                            <a:rPr lang="zh-CN" altLang="en-US" i="1">
                                              <a:latin typeface="Cambria Math" panose="02040503050406030204" pitchFamily="18" charset="0"/>
                                            </a:rPr>
                                          </m:ctrlPr>
                                        </m:dPr>
                                        <m:e>
                                          <m:r>
                                            <a:rPr lang="zh-CN" altLang="en-US" b="1" i="1">
                                              <a:latin typeface="Cambria Math" panose="02040503050406030204" pitchFamily="18" charset="0"/>
                                            </a:rPr>
                                            <m:t>𝒗</m:t>
                                          </m:r>
                                          <m:r>
                                            <a:rPr lang="zh-CN" altLang="en-US">
                                              <a:latin typeface="Cambria Math" panose="02040503050406030204" pitchFamily="18" charset="0"/>
                                            </a:rPr>
                                            <m:t>,</m:t>
                                          </m:r>
                                          <m:r>
                                            <a:rPr lang="zh-CN" altLang="en-US" b="1" i="1">
                                              <a:latin typeface="Cambria Math" panose="02040503050406030204" pitchFamily="18" charset="0"/>
                                            </a:rPr>
                                            <m:t>𝒉</m:t>
                                          </m:r>
                                        </m:e>
                                      </m:d>
                                    </m:sup>
                                  </m:sSup>
                                </m:e>
                              </m:nary>
                              <m:r>
                                <a:rPr lang="zh-CN" altLang="en-US">
                                  <a:latin typeface="Cambria Math" panose="02040503050406030204" pitchFamily="18" charset="0"/>
                                </a:rPr>
                                <m:t> </m:t>
                              </m:r>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𝐸</m:t>
                                  </m:r>
                                  <m:d>
                                    <m:dPr>
                                      <m:ctrlPr>
                                        <a:rPr lang="zh-CN" altLang="en-US" i="1">
                                          <a:latin typeface="Cambria Math" panose="02040503050406030204" pitchFamily="18" charset="0"/>
                                        </a:rPr>
                                      </m:ctrlPr>
                                    </m:dPr>
                                    <m:e>
                                      <m:r>
                                        <a:rPr lang="zh-CN" altLang="en-US" b="1" i="1">
                                          <a:latin typeface="Cambria Math" panose="02040503050406030204" pitchFamily="18" charset="0"/>
                                        </a:rPr>
                                        <m:t>𝒗</m:t>
                                      </m:r>
                                      <m:r>
                                        <a:rPr lang="zh-CN" altLang="en-US">
                                          <a:latin typeface="Cambria Math" panose="02040503050406030204" pitchFamily="18" charset="0"/>
                                        </a:rPr>
                                        <m:t>,</m:t>
                                      </m:r>
                                      <m:r>
                                        <a:rPr lang="zh-CN" altLang="en-US" b="1" i="1">
                                          <a:latin typeface="Cambria Math" panose="02040503050406030204" pitchFamily="18" charset="0"/>
                                        </a:rPr>
                                        <m:t>𝒉</m:t>
                                      </m:r>
                                    </m:e>
                                  </m:d>
                                </m:num>
                                <m:den>
                                  <m:r>
                                    <a:rPr lang="zh-CN" altLang="en-US">
                                      <a:latin typeface="Cambria Math" panose="02040503050406030204" pitchFamily="18" charset="0"/>
                                    </a:rPr>
                                    <m:t>𝜕</m:t>
                                  </m:r>
                                  <m:r>
                                    <a:rPr lang="zh-CN" altLang="en-US" b="1" i="1">
                                      <a:latin typeface="Cambria Math" panose="02040503050406030204" pitchFamily="18" charset="0"/>
                                    </a:rPr>
                                    <m:t>𝜽</m:t>
                                  </m:r>
                                </m:den>
                              </m:f>
                            </m:num>
                            <m:den>
                              <m:nary>
                                <m:naryPr>
                                  <m:chr m:val="∑"/>
                                  <m:limLoc m:val="undOvr"/>
                                  <m:grow m:val="on"/>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den>
                          </m:f>
                          <m:r>
                            <a:rPr lang="zh-CN" altLang="en-US" b="0" i="0">
                              <a:latin typeface="Cambria Math" panose="02040503050406030204" pitchFamily="18" charset="0"/>
                            </a:rPr>
                            <m:t>+</m:t>
                          </m:r>
                          <m:f>
                            <m:fPr>
                              <m:ctrlPr>
                                <a:rPr lang="zh-CN" altLang="en-US" b="0" i="1">
                                  <a:latin typeface="Cambria Math" panose="02040503050406030204" pitchFamily="18" charset="0"/>
                                </a:rPr>
                              </m:ctrlPr>
                            </m:fPr>
                            <m:num>
                              <m:nary>
                                <m:naryPr>
                                  <m:chr m:val="∑"/>
                                  <m:limLoc m:val="undOvr"/>
                                  <m:grow m:val="on"/>
                                  <m:supHide m:val="on"/>
                                  <m:ctrlPr>
                                    <a:rPr lang="zh-CN" altLang="en-US" i="1">
                                      <a:latin typeface="Cambria Math" panose="02040503050406030204" pitchFamily="18" charset="0"/>
                                    </a:rPr>
                                  </m:ctrlPr>
                                </m:naryPr>
                                <m:sub>
                                  <m:sSup>
                                    <m:sSupPr>
                                      <m:ctrlPr>
                                        <a:rPr lang="en-US" altLang="zh-CN" b="1" i="1" smtClean="0">
                                          <a:latin typeface="Cambria Math" panose="02040503050406030204" pitchFamily="18" charset="0"/>
                                        </a:rPr>
                                      </m:ctrlPr>
                                    </m:sSupPr>
                                    <m:e>
                                      <m:r>
                                        <m:rPr>
                                          <m:brk/>
                                          <m:aln/>
                                        </m:rPr>
                                        <a:rPr lang="en-US" altLang="zh-CN" b="1" i="1" smtClean="0">
                                          <a:latin typeface="Cambria Math" panose="02040503050406030204" pitchFamily="18" charset="0"/>
                                        </a:rPr>
                                        <m:t>𝒗</m:t>
                                      </m:r>
                                    </m:e>
                                    <m:sup>
                                      <m:r>
                                        <a:rPr lang="en-US" altLang="zh-CN" b="1" i="1" smtClean="0">
                                          <a:latin typeface="Cambria Math" panose="02040503050406030204" pitchFamily="18" charset="0"/>
                                        </a:rPr>
                                        <m:t>′</m:t>
                                      </m:r>
                                    </m:sup>
                                  </m:sSup>
                                  <m:r>
                                    <m:rPr>
                                      <m:brk/>
                                      <m:aln/>
                                    </m:rPr>
                                    <a:rPr lang="en-US" altLang="zh-CN" b="1" i="1" smtClean="0">
                                      <a:latin typeface="Cambria Math" panose="02040503050406030204" pitchFamily="18" charset="0"/>
                                    </a:rPr>
                                    <m:t>,</m:t>
                                  </m:r>
                                  <m:r>
                                    <a:rPr lang="zh-CN" altLang="en-US" b="1" i="1">
                                      <a:latin typeface="Cambria Math" panose="02040503050406030204" pitchFamily="18" charset="0"/>
                                    </a:rPr>
                                    <m:t>𝒉</m:t>
                                  </m:r>
                                </m:sub>
                                <m:sup/>
                                <m:e>
                                  <m:sSup>
                                    <m:sSupPr>
                                      <m:ctrlPr>
                                        <a:rPr lang="zh-CN" altLang="en-US" b="1" i="1" smtClean="0">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r>
                                        <a:rPr lang="zh-CN" altLang="en-US" i="1">
                                          <a:latin typeface="Cambria Math" panose="02040503050406030204" pitchFamily="18" charset="0"/>
                                        </a:rPr>
                                        <m:t>𝐸</m:t>
                                      </m:r>
                                      <m:d>
                                        <m:dPr>
                                          <m:ctrlPr>
                                            <a:rPr lang="zh-CN" altLang="en-US" i="1">
                                              <a:latin typeface="Cambria Math" panose="02040503050406030204" pitchFamily="18" charset="0"/>
                                            </a:rPr>
                                          </m:ctrlPr>
                                        </m:dPr>
                                        <m:e>
                                          <m:r>
                                            <a:rPr lang="zh-CN" altLang="en-US" b="1" i="1">
                                              <a:latin typeface="Cambria Math" panose="02040503050406030204" pitchFamily="18" charset="0"/>
                                            </a:rPr>
                                            <m:t>𝒗</m:t>
                                          </m:r>
                                          <m:r>
                                            <a:rPr lang="en-US" altLang="zh-CN" b="0" i="0" smtClean="0">
                                              <a:latin typeface="Cambria Math" panose="02040503050406030204" pitchFamily="18" charset="0"/>
                                            </a:rPr>
                                            <m:t>′</m:t>
                                          </m:r>
                                          <m:r>
                                            <a:rPr lang="zh-CN" altLang="en-US">
                                              <a:latin typeface="Cambria Math" panose="02040503050406030204" pitchFamily="18" charset="0"/>
                                            </a:rPr>
                                            <m:t>,</m:t>
                                          </m:r>
                                          <m:r>
                                            <a:rPr lang="zh-CN" altLang="en-US" b="1" i="1">
                                              <a:latin typeface="Cambria Math" panose="02040503050406030204" pitchFamily="18" charset="0"/>
                                            </a:rPr>
                                            <m:t>𝒉</m:t>
                                          </m:r>
                                        </m:e>
                                      </m:d>
                                    </m:sup>
                                  </m:sSup>
                                </m:e>
                              </m:nary>
                              <m:r>
                                <a:rPr lang="zh-CN" altLang="en-US">
                                  <a:latin typeface="Cambria Math" panose="02040503050406030204" pitchFamily="18" charset="0"/>
                                </a:rPr>
                                <m:t> </m:t>
                              </m:r>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𝐸</m:t>
                                  </m:r>
                                  <m:d>
                                    <m:dPr>
                                      <m:ctrlPr>
                                        <a:rPr lang="zh-CN" altLang="en-US" i="1">
                                          <a:latin typeface="Cambria Math" panose="02040503050406030204" pitchFamily="18" charset="0"/>
                                        </a:rPr>
                                      </m:ctrlPr>
                                    </m:dPr>
                                    <m:e>
                                      <m:r>
                                        <a:rPr lang="zh-CN" altLang="en-US" b="1" i="1">
                                          <a:latin typeface="Cambria Math" panose="02040503050406030204" pitchFamily="18" charset="0"/>
                                        </a:rPr>
                                        <m:t>𝒗</m:t>
                                      </m:r>
                                      <m:r>
                                        <a:rPr lang="en-US" altLang="zh-CN" b="0" i="0" smtClean="0">
                                          <a:latin typeface="Cambria Math" panose="02040503050406030204" pitchFamily="18" charset="0"/>
                                        </a:rPr>
                                        <m:t>′</m:t>
                                      </m:r>
                                      <m:r>
                                        <a:rPr lang="zh-CN" altLang="en-US">
                                          <a:latin typeface="Cambria Math" panose="02040503050406030204" pitchFamily="18" charset="0"/>
                                        </a:rPr>
                                        <m:t>,</m:t>
                                      </m:r>
                                      <m:r>
                                        <a:rPr lang="zh-CN" altLang="en-US" b="1" i="1">
                                          <a:latin typeface="Cambria Math" panose="02040503050406030204" pitchFamily="18" charset="0"/>
                                        </a:rPr>
                                        <m:t>𝒉</m:t>
                                      </m:r>
                                    </m:e>
                                  </m:d>
                                </m:num>
                                <m:den>
                                  <m:r>
                                    <a:rPr lang="zh-CN" altLang="en-US">
                                      <a:latin typeface="Cambria Math" panose="02040503050406030204" pitchFamily="18" charset="0"/>
                                    </a:rPr>
                                    <m:t>𝜕</m:t>
                                  </m:r>
                                  <m:r>
                                    <a:rPr lang="zh-CN" altLang="en-US" b="1" i="1">
                                      <a:latin typeface="Cambria Math" panose="02040503050406030204" pitchFamily="18" charset="0"/>
                                    </a:rPr>
                                    <m:t>𝜽</m:t>
                                  </m:r>
                                </m:den>
                              </m:f>
                            </m:num>
                            <m:den>
                              <m:nary>
                                <m:naryPr>
                                  <m:chr m:val="∑"/>
                                  <m:limLoc m:val="undOvr"/>
                                  <m:grow m:val="on"/>
                                  <m:supHide m:val="on"/>
                                  <m:ctrlPr>
                                    <a:rPr lang="zh-CN" altLang="en-US" b="0" i="1">
                                      <a:latin typeface="Cambria Math" panose="02040503050406030204" pitchFamily="18" charset="0"/>
                                    </a:rPr>
                                  </m:ctrlPr>
                                </m:naryPr>
                                <m:sub>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𝒗</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1" i="1">
                                      <a:latin typeface="Cambria Math" panose="02040503050406030204" pitchFamily="18" charset="0"/>
                                    </a:rPr>
                                    <m:t>𝒉</m:t>
                                  </m:r>
                                </m:sub>
                                <m:sup/>
                                <m:e>
                                  <m:sSup>
                                    <m:sSupPr>
                                      <m:ctrlPr>
                                        <a:rPr lang="zh-CN" altLang="en-US" b="1" i="1">
                                          <a:latin typeface="Cambria Math" panose="02040503050406030204" pitchFamily="18" charset="0"/>
                                        </a:rPr>
                                      </m:ctrlPr>
                                    </m:sSupPr>
                                    <m:e>
                                      <m:r>
                                        <a:rPr lang="zh-CN" altLang="en-US" b="0" i="1">
                                          <a:latin typeface="Cambria Math" panose="02040503050406030204" pitchFamily="18" charset="0"/>
                                        </a:rPr>
                                        <m:t>𝑒</m:t>
                                      </m:r>
                                    </m:e>
                                    <m:sup>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𝒗</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1" i="1">
                                              <a:latin typeface="Cambria Math" panose="02040503050406030204" pitchFamily="18" charset="0"/>
                                            </a:rPr>
                                            <m:t>𝒉</m:t>
                                          </m:r>
                                        </m:e>
                                      </m:d>
                                    </m:sup>
                                  </m:sSup>
                                </m:e>
                              </m:nary>
                            </m:den>
                          </m:f>
                        </m:e>
                        <m:e>
                          <m:r>
                            <a:rPr lang="zh-CN" altLang="en-US" b="0" i="0">
                              <a:latin typeface="Cambria Math" panose="02040503050406030204" pitchFamily="18" charset="0"/>
                            </a:rPr>
                            <m:t>&amp;=−</m:t>
                          </m:r>
                          <m:sSub>
                            <m:sSubPr>
                              <m:ctrlPr>
                                <a:rPr lang="zh-CN" altLang="en-US" b="0" i="1">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𝑝</m:t>
                              </m:r>
                              <m:r>
                                <a:rPr lang="en-US" altLang="zh-CN" b="0" i="1" smtClean="0">
                                  <a:latin typeface="Cambria Math" panose="02040503050406030204" pitchFamily="18" charset="0"/>
                                </a:rPr>
                                <m:t>(</m:t>
                              </m:r>
                              <m:r>
                                <a:rPr lang="en-US" altLang="zh-CN" b="1" i="1">
                                  <a:latin typeface="Cambria Math" panose="02040503050406030204" pitchFamily="18" charset="0"/>
                                </a:rPr>
                                <m:t>𝒉</m:t>
                              </m:r>
                              <m:r>
                                <a:rPr lang="en-US" altLang="zh-CN" b="1" i="1">
                                  <a:latin typeface="Cambria Math" panose="02040503050406030204" pitchFamily="18" charset="0"/>
                                </a:rPr>
                                <m:t>|</m:t>
                              </m:r>
                              <m:r>
                                <a:rPr lang="zh-CN" altLang="en-US" b="1" i="1">
                                  <a:latin typeface="Cambria Math" panose="02040503050406030204" pitchFamily="18" charset="0"/>
                                </a:rPr>
                                <m:t>𝒗</m:t>
                              </m:r>
                              <m:r>
                                <a:rPr lang="en-US" altLang="zh-CN" b="0" i="1" smtClean="0">
                                  <a:latin typeface="Cambria Math" panose="02040503050406030204" pitchFamily="18" charset="0"/>
                                </a:rPr>
                                <m:t>)</m:t>
                              </m:r>
                            </m:sub>
                          </m:sSub>
                          <m:d>
                            <m:dPr>
                              <m:begChr m:val="["/>
                              <m:endChr m:val="]"/>
                              <m:ctrlPr>
                                <a:rPr lang="zh-CN" altLang="en-US" b="0" i="1">
                                  <a:latin typeface="Cambria Math" panose="02040503050406030204" pitchFamily="18" charset="0"/>
                                </a:rPr>
                              </m:ctrlPr>
                            </m:dPr>
                            <m:e>
                              <m:f>
                                <m:fPr>
                                  <m:ctrlPr>
                                    <a:rPr lang="zh-CN" altLang="en-US" b="0" i="1">
                                      <a:latin typeface="Cambria Math" panose="02040503050406030204" pitchFamily="18" charset="0"/>
                                    </a:rPr>
                                  </m:ctrlPr>
                                </m:fPr>
                                <m:num>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num>
                                <m:den>
                                  <m:r>
                                    <a:rPr lang="zh-CN" altLang="en-US" b="0" i="0">
                                      <a:latin typeface="Cambria Math" panose="02040503050406030204" pitchFamily="18" charset="0"/>
                                    </a:rPr>
                                    <m:t>𝜕</m:t>
                                  </m:r>
                                  <m:r>
                                    <a:rPr lang="zh-CN" altLang="en-US" b="1" i="1">
                                      <a:latin typeface="Cambria Math" panose="02040503050406030204" pitchFamily="18" charset="0"/>
                                    </a:rPr>
                                    <m:t>𝜽</m:t>
                                  </m:r>
                                </m:den>
                              </m:f>
                            </m:e>
                          </m:d>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0">
                                  <a:latin typeface="Cambria Math" panose="02040503050406030204" pitchFamily="18" charset="0"/>
                                </a:rPr>
                                <m:t>𝔼</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zh-CN" altLang="en-US" b="1" i="1">
                                      <a:latin typeface="Cambria Math" panose="02040503050406030204" pitchFamily="18" charset="0"/>
                                    </a:rPr>
                                  </m:ctrlPr>
                                </m:sSupPr>
                                <m:e>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zh-CN" altLang="en-US" b="1" i="1">
                                      <a:latin typeface="Cambria Math" panose="02040503050406030204" pitchFamily="18" charset="0"/>
                                    </a:rPr>
                                    <m:t>𝒗</m:t>
                                  </m:r>
                                </m:e>
                                <m:sup>
                                  <m:r>
                                    <a:rPr lang="zh-CN" altLang="en-US">
                                      <a:latin typeface="Cambria Math" panose="02040503050406030204" pitchFamily="18" charset="0"/>
                                    </a:rPr>
                                    <m:t>′</m:t>
                                  </m:r>
                                </m:sup>
                              </m:sSup>
                              <m:r>
                                <a:rPr lang="en-US" altLang="zh-CN" b="0" i="1" smtClean="0">
                                  <a:latin typeface="Cambria Math" panose="02040503050406030204" pitchFamily="18" charset="0"/>
                                </a:rPr>
                                <m:t>)</m:t>
                              </m:r>
                              <m:r>
                                <a:rPr lang="zh-CN" altLang="en-US" b="0" i="1">
                                  <a:latin typeface="Cambria Math" panose="02040503050406030204" pitchFamily="18" charset="0"/>
                                </a:rPr>
                                <m:t>𝑝</m:t>
                              </m:r>
                              <m:d>
                                <m:dPr>
                                  <m:ctrlPr>
                                    <a:rPr lang="zh-CN" altLang="en-US" b="0" i="1">
                                      <a:latin typeface="Cambria Math" panose="02040503050406030204" pitchFamily="18" charset="0"/>
                                    </a:rPr>
                                  </m:ctrlPr>
                                </m:dPr>
                                <m:e>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𝒗</m:t>
                                      </m:r>
                                    </m:e>
                                    <m:sup>
                                      <m:r>
                                        <a:rPr lang="zh-CN" altLang="en-US" b="0" i="0">
                                          <a:latin typeface="Cambria Math" panose="02040503050406030204" pitchFamily="18" charset="0"/>
                                        </a:rPr>
                                        <m:t>′</m:t>
                                      </m:r>
                                    </m:sup>
                                  </m:sSup>
                                </m:e>
                              </m:d>
                            </m:sub>
                          </m:sSub>
                          <m:d>
                            <m:dPr>
                              <m:begChr m:val="["/>
                              <m:endChr m:val="]"/>
                              <m:ctrlPr>
                                <a:rPr lang="zh-CN" altLang="en-US" b="0" i="1">
                                  <a:latin typeface="Cambria Math" panose="02040503050406030204" pitchFamily="18" charset="0"/>
                                </a:rPr>
                              </m:ctrlPr>
                            </m:dPr>
                            <m:e>
                              <m:f>
                                <m:fPr>
                                  <m:ctrlPr>
                                    <a:rPr lang="zh-CN" altLang="en-US" b="0" i="1">
                                      <a:latin typeface="Cambria Math" panose="02040503050406030204" pitchFamily="18" charset="0"/>
                                    </a:rPr>
                                  </m:ctrlPr>
                                </m:fPr>
                                <m:num>
                                  <m:r>
                                    <a:rPr lang="zh-CN" altLang="en-US" b="0" i="0">
                                      <a:latin typeface="Cambria Math" panose="02040503050406030204" pitchFamily="18" charset="0"/>
                                    </a:rPr>
                                    <m:t>𝜕</m:t>
                                  </m:r>
                                  <m:r>
                                    <a:rPr lang="zh-CN" altLang="en-US" b="0" i="1">
                                      <a:latin typeface="Cambria Math" panose="02040503050406030204" pitchFamily="18" charset="0"/>
                                    </a:rPr>
                                    <m:t>𝐸</m:t>
                                  </m:r>
                                  <m:d>
                                    <m:dPr>
                                      <m:ctrlPr>
                                        <a:rPr lang="zh-CN" altLang="en-US" b="0" i="1">
                                          <a:latin typeface="Cambria Math" panose="02040503050406030204" pitchFamily="18" charset="0"/>
                                        </a:rPr>
                                      </m:ctrlPr>
                                    </m:dPr>
                                    <m:e>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𝒗</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1" i="1">
                                          <a:latin typeface="Cambria Math" panose="02040503050406030204" pitchFamily="18" charset="0"/>
                                        </a:rPr>
                                        <m:t>𝒉</m:t>
                                      </m:r>
                                    </m:e>
                                  </m:d>
                                </m:num>
                                <m:den>
                                  <m:r>
                                    <a:rPr lang="zh-CN" altLang="en-US" b="0" i="0">
                                      <a:latin typeface="Cambria Math" panose="02040503050406030204" pitchFamily="18" charset="0"/>
                                    </a:rPr>
                                    <m:t>𝜕</m:t>
                                  </m:r>
                                  <m:r>
                                    <a:rPr lang="zh-CN" altLang="en-US" b="1" i="1">
                                      <a:latin typeface="Cambria Math" panose="02040503050406030204" pitchFamily="18" charset="0"/>
                                    </a:rPr>
                                    <m:t>𝜽</m:t>
                                  </m:r>
                                </m:den>
                              </m:f>
                            </m:e>
                          </m:d>
                        </m:e>
                      </m:eqArr>
                      <m:r>
                        <a:rPr lang="zh-CN" altLang="en-US" b="0" i="0">
                          <a:latin typeface="Cambria Math" panose="02040503050406030204" pitchFamily="18" charset="0"/>
                        </a:rPr>
                        <m:t> </m:t>
                      </m:r>
                    </m:oMath>
                  </m:oMathPara>
                </a14:m>
                <a:endParaRPr lang="zh-CN" altLang="en-US" dirty="0"/>
              </a:p>
            </p:txBody>
          </p:sp>
        </mc:Choice>
        <mc:Fallback xmlns="">
          <p:sp>
            <p:nvSpPr>
              <p:cNvPr id="47" name="矩形 46">
                <a:extLst>
                  <a:ext uri="{FF2B5EF4-FFF2-40B4-BE49-F238E27FC236}">
                    <a16:creationId xmlns:a16="http://schemas.microsoft.com/office/drawing/2014/main" id="{02008D14-9810-44D7-A4B1-962F72B15010}"/>
                  </a:ext>
                </a:extLst>
              </p:cNvPr>
              <p:cNvSpPr>
                <a:spLocks noRot="1" noChangeAspect="1" noMove="1" noResize="1" noEditPoints="1" noAdjustHandles="1" noChangeArrowheads="1" noChangeShapeType="1" noTextEdit="1"/>
              </p:cNvSpPr>
              <p:nvPr/>
            </p:nvSpPr>
            <p:spPr>
              <a:xfrm>
                <a:off x="1135542" y="3228653"/>
                <a:ext cx="6777304" cy="243194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3346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关于</a:t>
            </a:r>
            <a:r>
              <a:rPr lang="en-US" altLang="zh-CN" dirty="0"/>
              <a:t>RBM</a:t>
            </a:r>
            <a:r>
              <a:rPr lang="zh-CN" altLang="en-US" dirty="0"/>
              <a:t>参数的梯度</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88</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8" y="3599582"/>
                <a:ext cx="7953661" cy="87476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对于训练数据集</a:t>
                </a: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𝒗</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m:t>
                        </m:r>
                      </m:e>
                      <m:sub>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𝐷</m:t>
                        </m:r>
                        <m:r>
                          <a:rPr lang="en-US" altLang="zh-CN" i="1">
                            <a:latin typeface="Cambria Math" panose="02040503050406030204" pitchFamily="18" charset="0"/>
                          </a:rPr>
                          <m:t>|</m:t>
                        </m:r>
                      </m:sub>
                    </m:sSub>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𝑖𝑗</m:t>
                        </m:r>
                      </m:sub>
                    </m:sSub>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的经验梯度为</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8" y="3599582"/>
                <a:ext cx="7953661" cy="874761"/>
              </a:xfrm>
              <a:prstGeom prst="rect">
                <a:avLst/>
              </a:prstGeom>
              <a:blipFill>
                <a:blip r:embed="rId5"/>
                <a:stretch>
                  <a:fillRect l="-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B73A855-4459-454E-B987-E72A7A5094E0}"/>
                  </a:ext>
                </a:extLst>
              </p:cNvPr>
              <p:cNvSpPr/>
              <p:nvPr/>
            </p:nvSpPr>
            <p:spPr>
              <a:xfrm>
                <a:off x="503428" y="1503802"/>
                <a:ext cx="5954521" cy="9109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𝐸</m:t>
                      </m:r>
                      <m:d>
                        <m:dPr>
                          <m:ctrlPr>
                            <a:rPr lang="zh-CN" altLang="en-US"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r>
                        <a:rPr lang="zh-CN" altLang="en-US" b="0" i="0">
                          <a:latin typeface="Cambria Math" panose="02040503050406030204" pitchFamily="18" charset="0"/>
                        </a:rPr>
                        <m:t>=−</m:t>
                      </m:r>
                      <m:nary>
                        <m:naryPr>
                          <m:chr m:val="∑"/>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𝑛</m:t>
                          </m:r>
                        </m:sup>
                        <m:e>
                          <m:nary>
                            <m:naryPr>
                              <m:chr m:val="∑"/>
                              <m:ctrlPr>
                                <a:rPr lang="zh-CN" altLang="en-US" b="0" i="1">
                                  <a:latin typeface="Cambria Math" panose="02040503050406030204" pitchFamily="18" charset="0"/>
                                </a:rPr>
                              </m:ctrlPr>
                            </m:naryPr>
                            <m:sub>
                              <m:r>
                                <a:rPr lang="zh-CN" altLang="en-US" b="0" i="1">
                                  <a:latin typeface="Cambria Math" panose="02040503050406030204" pitchFamily="18" charset="0"/>
                                </a:rPr>
                                <m:t>𝑗</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nary>
                        </m:e>
                      </m:nary>
                      <m:r>
                        <a:rPr lang="zh-CN" altLang="en-US" b="0" i="0">
                          <a:latin typeface="Cambria Math" panose="02040503050406030204" pitchFamily="18" charset="0"/>
                        </a:rPr>
                        <m:t>  −</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𝑗</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𝑏</m:t>
                              </m:r>
                            </m:e>
                            <m:sub>
                              <m:r>
                                <a:rPr lang="zh-CN" altLang="en-US" b="0" i="1">
                                  <a:latin typeface="Cambria Math" panose="02040503050406030204" pitchFamily="18" charset="0"/>
                                </a:rPr>
                                <m:t>𝑗</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nary>
                      <m:r>
                        <a:rPr lang="zh-CN" altLang="en-US" b="0" i="0">
                          <a:latin typeface="Cambria Math" panose="02040503050406030204" pitchFamily="18" charset="0"/>
                        </a:rPr>
                        <m:t>−</m:t>
                      </m:r>
                      <m:nary>
                        <m:naryPr>
                          <m:chr m:val="∑"/>
                          <m:limLoc m:val="undOvr"/>
                          <m:grow m:val="on"/>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𝑛</m:t>
                          </m:r>
                        </m:sup>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e>
                      </m:nary>
                    </m:oMath>
                  </m:oMathPara>
                </a14:m>
                <a:endParaRPr lang="zh-CN" altLang="en-US" dirty="0"/>
              </a:p>
            </p:txBody>
          </p:sp>
        </mc:Choice>
        <mc:Fallback xmlns="">
          <p:sp>
            <p:nvSpPr>
              <p:cNvPr id="7" name="矩形 6">
                <a:extLst>
                  <a:ext uri="{FF2B5EF4-FFF2-40B4-BE49-F238E27FC236}">
                    <a16:creationId xmlns:a16="http://schemas.microsoft.com/office/drawing/2014/main" id="{CB73A855-4459-454E-B987-E72A7A5094E0}"/>
                  </a:ext>
                </a:extLst>
              </p:cNvPr>
              <p:cNvSpPr>
                <a:spLocks noRot="1" noChangeAspect="1" noMove="1" noResize="1" noEditPoints="1" noAdjustHandles="1" noChangeArrowheads="1" noChangeShapeType="1" noTextEdit="1"/>
              </p:cNvSpPr>
              <p:nvPr/>
            </p:nvSpPr>
            <p:spPr>
              <a:xfrm>
                <a:off x="503428" y="1503802"/>
                <a:ext cx="5954521" cy="910955"/>
              </a:xfrm>
              <a:prstGeom prst="rect">
                <a:avLst/>
              </a:prstGeom>
              <a:blipFill>
                <a:blip r:embed="rId6"/>
                <a:stretch>
                  <a:fillRect/>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92E94F21-C5E8-4C8F-A93B-0FCA5216D957}"/>
              </a:ext>
            </a:extLst>
          </p:cNvPr>
          <p:cNvGrpSpPr/>
          <p:nvPr/>
        </p:nvGrpSpPr>
        <p:grpSpPr>
          <a:xfrm>
            <a:off x="6581093" y="1230928"/>
            <a:ext cx="1981128" cy="2554357"/>
            <a:chOff x="6567702" y="1345573"/>
            <a:chExt cx="1981128" cy="2554357"/>
          </a:xfrm>
        </p:grpSpPr>
        <p:sp>
          <p:nvSpPr>
            <p:cNvPr id="12" name="矩形: 圆角 11">
              <a:extLst>
                <a:ext uri="{FF2B5EF4-FFF2-40B4-BE49-F238E27FC236}">
                  <a16:creationId xmlns:a16="http://schemas.microsoft.com/office/drawing/2014/main" id="{8F19729D-4383-4836-82AF-3ACE46C69FCE}"/>
                </a:ext>
              </a:extLst>
            </p:cNvPr>
            <p:cNvSpPr/>
            <p:nvPr/>
          </p:nvSpPr>
          <p:spPr>
            <a:xfrm>
              <a:off x="6567702" y="1345573"/>
              <a:ext cx="1962909" cy="2554357"/>
            </a:xfrm>
            <a:prstGeom prst="round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04196AE-3A9D-43C7-8AD7-CB908CF2F7FC}"/>
                    </a:ext>
                  </a:extLst>
                </p:cNvPr>
                <p:cNvSpPr/>
                <p:nvPr/>
              </p:nvSpPr>
              <p:spPr>
                <a:xfrm>
                  <a:off x="6585921" y="1495041"/>
                  <a:ext cx="1962909"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𝐸</m:t>
                                </m:r>
                                <m:r>
                                  <a:rPr lang="zh-CN" altLang="en-US"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num>
                          <m:den>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den>
                        </m:f>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oMath>
                    </m:oMathPara>
                  </a14:m>
                  <a:endParaRPr lang="zh-CN" altLang="en-US" dirty="0"/>
                </a:p>
              </p:txBody>
            </p:sp>
          </mc:Choice>
          <mc:Fallback xmlns="">
            <p:sp>
              <p:nvSpPr>
                <p:cNvPr id="6" name="矩形 5">
                  <a:extLst>
                    <a:ext uri="{FF2B5EF4-FFF2-40B4-BE49-F238E27FC236}">
                      <a16:creationId xmlns:a16="http://schemas.microsoft.com/office/drawing/2014/main" id="{304196AE-3A9D-43C7-8AD7-CB908CF2F7FC}"/>
                    </a:ext>
                  </a:extLst>
                </p:cNvPr>
                <p:cNvSpPr>
                  <a:spLocks noRot="1" noChangeAspect="1" noMove="1" noResize="1" noEditPoints="1" noAdjustHandles="1" noChangeArrowheads="1" noChangeShapeType="1" noTextEdit="1"/>
                </p:cNvSpPr>
                <p:nvPr/>
              </p:nvSpPr>
              <p:spPr>
                <a:xfrm>
                  <a:off x="6585921" y="1495041"/>
                  <a:ext cx="1962909" cy="70801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5FE322B-12A7-47F9-B85B-DA7690E17FCE}"/>
                    </a:ext>
                  </a:extLst>
                </p:cNvPr>
                <p:cNvSpPr/>
                <p:nvPr/>
              </p:nvSpPr>
              <p:spPr>
                <a:xfrm>
                  <a:off x="6585921" y="2268745"/>
                  <a:ext cx="176003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𝐸</m:t>
                                </m:r>
                                <m:r>
                                  <a:rPr lang="zh-CN" altLang="en-US"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num>
                          <m:den>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𝑏</m:t>
                                </m:r>
                              </m:e>
                              <m:sub>
                                <m:r>
                                  <a:rPr lang="zh-CN" altLang="en-US" b="0" i="1">
                                    <a:latin typeface="Cambria Math" panose="02040503050406030204" pitchFamily="18" charset="0"/>
                                  </a:rPr>
                                  <m:t>𝑗</m:t>
                                </m:r>
                              </m:sub>
                            </m:sSub>
                          </m:den>
                        </m:f>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oMath>
                    </m:oMathPara>
                  </a14:m>
                  <a:endParaRPr lang="zh-CN" altLang="en-US" dirty="0"/>
                </a:p>
              </p:txBody>
            </p:sp>
          </mc:Choice>
          <mc:Fallback xmlns="">
            <p:sp>
              <p:nvSpPr>
                <p:cNvPr id="9" name="矩形 8">
                  <a:extLst>
                    <a:ext uri="{FF2B5EF4-FFF2-40B4-BE49-F238E27FC236}">
                      <a16:creationId xmlns:a16="http://schemas.microsoft.com/office/drawing/2014/main" id="{35FE322B-12A7-47F9-B85B-DA7690E17FCE}"/>
                    </a:ext>
                  </a:extLst>
                </p:cNvPr>
                <p:cNvSpPr>
                  <a:spLocks noRot="1" noChangeAspect="1" noMove="1" noResize="1" noEditPoints="1" noAdjustHandles="1" noChangeArrowheads="1" noChangeShapeType="1" noTextEdit="1"/>
                </p:cNvSpPr>
                <p:nvPr/>
              </p:nvSpPr>
              <p:spPr>
                <a:xfrm>
                  <a:off x="6585921" y="2268745"/>
                  <a:ext cx="1760033" cy="70801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732792E-D479-4B17-BF0A-299F1487FDDB}"/>
                    </a:ext>
                  </a:extLst>
                </p:cNvPr>
                <p:cNvSpPr/>
                <p:nvPr/>
              </p:nvSpPr>
              <p:spPr>
                <a:xfrm>
                  <a:off x="6585921" y="3042449"/>
                  <a:ext cx="1766766" cy="676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𝐸</m:t>
                                </m:r>
                                <m:r>
                                  <a:rPr lang="zh-CN" altLang="en-US"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𝒉</m:t>
                                </m:r>
                              </m:e>
                            </m:d>
                          </m:num>
                          <m:den>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𝑐</m:t>
                                </m:r>
                              </m:e>
                              <m:sub>
                                <m:r>
                                  <a:rPr lang="zh-CN" altLang="en-US" b="0" i="1">
                                    <a:latin typeface="Cambria Math" panose="02040503050406030204" pitchFamily="18" charset="0"/>
                                  </a:rPr>
                                  <m:t>𝑖</m:t>
                                </m:r>
                              </m:sub>
                            </m:sSub>
                          </m:den>
                        </m:f>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oMath>
                    </m:oMathPara>
                  </a14:m>
                  <a:endParaRPr lang="zh-CN" altLang="en-US" dirty="0"/>
                </a:p>
              </p:txBody>
            </p:sp>
          </mc:Choice>
          <mc:Fallback xmlns="">
            <p:sp>
              <p:nvSpPr>
                <p:cNvPr id="11" name="矩形 10">
                  <a:extLst>
                    <a:ext uri="{FF2B5EF4-FFF2-40B4-BE49-F238E27FC236}">
                      <a16:creationId xmlns:a16="http://schemas.microsoft.com/office/drawing/2014/main" id="{1732792E-D479-4B17-BF0A-299F1487FDDB}"/>
                    </a:ext>
                  </a:extLst>
                </p:cNvPr>
                <p:cNvSpPr>
                  <a:spLocks noRot="1" noChangeAspect="1" noMove="1" noResize="1" noEditPoints="1" noAdjustHandles="1" noChangeArrowheads="1" noChangeShapeType="1" noTextEdit="1"/>
                </p:cNvSpPr>
                <p:nvPr/>
              </p:nvSpPr>
              <p:spPr>
                <a:xfrm>
                  <a:off x="6585921" y="3042449"/>
                  <a:ext cx="1766766" cy="676724"/>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77750D5-6511-4D51-B2E4-1F6F5A3EBA1E}"/>
                  </a:ext>
                </a:extLst>
              </p:cNvPr>
              <p:cNvSpPr/>
              <p:nvPr/>
            </p:nvSpPr>
            <p:spPr>
              <a:xfrm>
                <a:off x="681738" y="2622751"/>
                <a:ext cx="5468677"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i="1" smtClean="0">
                              <a:latin typeface="Cambria Math" panose="02040503050406030204" pitchFamily="18" charset="0"/>
                            </a:rPr>
                          </m:ctrlPr>
                        </m:mPr>
                        <m:mr>
                          <m:e>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m:rPr>
                                        <m:sty m:val="p"/>
                                      </m:rPr>
                                      <a:rPr lang="zh-CN" altLang="en-US" i="0">
                                        <a:latin typeface="Cambria Math" panose="02040503050406030204" pitchFamily="18" charset="0"/>
                                      </a:rPr>
                                      <m:t>log</m:t>
                                    </m:r>
                                    <m:r>
                                      <a:rPr lang="en-US" altLang="zh-CN" b="0" i="0" smtClean="0">
                                        <a:latin typeface="Cambria Math" panose="02040503050406030204" pitchFamily="18" charset="0"/>
                                      </a:rPr>
                                      <m:t> </m:t>
                                    </m:r>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𝜽</m:t>
                                    </m:r>
                                  </m:e>
                                </m:d>
                              </m:num>
                              <m:den>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den>
                            </m:f>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𝒉</m:t>
                                    </m:r>
                                    <m:r>
                                      <a:rPr lang="zh-CN" altLang="en-US">
                                        <a:latin typeface="Cambria Math" panose="02040503050406030204" pitchFamily="18" charset="0"/>
                                      </a:rPr>
                                      <m:t>|</m:t>
                                    </m:r>
                                    <m:r>
                                      <a:rPr lang="zh-CN" altLang="en-US" b="1" i="1">
                                        <a:latin typeface="Cambria Math" panose="02040503050406030204" pitchFamily="18" charset="0"/>
                                      </a:rPr>
                                      <m:t>𝒗</m:t>
                                    </m:r>
                                  </m:e>
                                </m:d>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𝑗</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a:latin typeface="Cambria Math" panose="02040503050406030204" pitchFamily="18" charset="0"/>
                                      </a:rPr>
                                      <m:t>(</m:t>
                                    </m:r>
                                    <m:r>
                                      <a:rPr lang="zh-CN" altLang="en-US" b="1" i="1">
                                        <a:latin typeface="Cambria Math" panose="02040503050406030204" pitchFamily="18" charset="0"/>
                                      </a:rPr>
                                      <m:t>𝒉</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b="1" i="1">
                                            <a:latin typeface="Cambria Math" panose="02040503050406030204" pitchFamily="18" charset="0"/>
                                          </a:rPr>
                                          <m:t>𝒗</m:t>
                                        </m:r>
                                      </m:e>
                                      <m:sup>
                                        <m:r>
                                          <a:rPr lang="zh-CN" altLang="en-US">
                                            <a:latin typeface="Cambria Math" panose="02040503050406030204" pitchFamily="18" charset="0"/>
                                          </a:rPr>
                                          <m:t>′</m:t>
                                        </m:r>
                                      </m:sup>
                                    </m:sSup>
                                    <m:r>
                                      <a:rPr lang="zh-CN" altLang="en-US">
                                        <a:latin typeface="Cambria Math" panose="02040503050406030204" pitchFamily="18" charset="0"/>
                                      </a:rPr>
                                      <m:t>)</m:t>
                                    </m:r>
                                    <m:r>
                                      <a:rPr lang="zh-CN" altLang="en-US" i="1">
                                        <a:latin typeface="Cambria Math" panose="02040503050406030204" pitchFamily="18" charset="0"/>
                                      </a:rPr>
                                      <m:t>𝑝</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b="1" i="1">
                                            <a:latin typeface="Cambria Math" panose="02040503050406030204" pitchFamily="18" charset="0"/>
                                          </a:rPr>
                                          <m:t>𝒗</m:t>
                                        </m:r>
                                      </m:e>
                                      <m:sup>
                                        <m:r>
                                          <a:rPr lang="zh-CN" altLang="en-US">
                                            <a:latin typeface="Cambria Math" panose="02040503050406030204" pitchFamily="18" charset="0"/>
                                          </a:rPr>
                                          <m:t>′</m:t>
                                        </m:r>
                                      </m:sup>
                                    </m:sSup>
                                  </m:e>
                                </m:d>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r>
                              <a:rPr lang="zh-CN" altLang="en-US" i="1">
                                <a:latin typeface="Cambria Math" panose="02040503050406030204" pitchFamily="18" charset="0"/>
                              </a:rPr>
                              <m:t>𝑣</m:t>
                            </m:r>
                            <m:sSub>
                              <m:sSubPr>
                                <m:ctrlPr>
                                  <a:rPr lang="zh-CN" altLang="en-US" i="1">
                                    <a:latin typeface="Cambria Math" panose="02040503050406030204" pitchFamily="18" charset="0"/>
                                  </a:rPr>
                                </m:ctrlPr>
                              </m:sSubPr>
                              <m:e>
                                <m:r>
                                  <a:rPr lang="zh-CN" altLang="en-US">
                                    <a:latin typeface="Cambria Math" panose="02040503050406030204" pitchFamily="18" charset="0"/>
                                  </a:rPr>
                                  <m:t>′</m:t>
                                </m:r>
                              </m:e>
                              <m:sub>
                                <m:r>
                                  <a:rPr lang="zh-CN" altLang="en-US" i="1">
                                    <a:latin typeface="Cambria Math" panose="02040503050406030204" pitchFamily="18" charset="0"/>
                                  </a:rPr>
                                  <m:t>𝑗</m:t>
                                </m:r>
                              </m:sub>
                            </m:sSub>
                            <m:r>
                              <a:rPr lang="en-US" altLang="zh-CN" b="0" i="1" smtClean="0">
                                <a:latin typeface="Cambria Math" panose="02040503050406030204" pitchFamily="18" charset="0"/>
                              </a:rPr>
                              <m:t>]</m:t>
                            </m:r>
                          </m:e>
                          <m:e/>
                        </m:mr>
                      </m:m>
                    </m:oMath>
                  </m:oMathPara>
                </a14:m>
                <a:endParaRPr lang="zh-CN" altLang="en-US" dirty="0"/>
              </a:p>
            </p:txBody>
          </p:sp>
        </mc:Choice>
        <mc:Fallback xmlns="">
          <p:sp>
            <p:nvSpPr>
              <p:cNvPr id="14" name="矩形 13">
                <a:extLst>
                  <a:ext uri="{FF2B5EF4-FFF2-40B4-BE49-F238E27FC236}">
                    <a16:creationId xmlns:a16="http://schemas.microsoft.com/office/drawing/2014/main" id="{277750D5-6511-4D51-B2E4-1F6F5A3EBA1E}"/>
                  </a:ext>
                </a:extLst>
              </p:cNvPr>
              <p:cNvSpPr>
                <a:spLocks noRot="1" noChangeAspect="1" noMove="1" noResize="1" noEditPoints="1" noAdjustHandles="1" noChangeArrowheads="1" noChangeShapeType="1" noTextEdit="1"/>
              </p:cNvSpPr>
              <p:nvPr/>
            </p:nvSpPr>
            <p:spPr>
              <a:xfrm>
                <a:off x="681738" y="2622751"/>
                <a:ext cx="5468677" cy="70801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7BEB09E-C0B0-4B11-825D-76C9F23247A5}"/>
                  </a:ext>
                </a:extLst>
              </p:cNvPr>
              <p:cNvSpPr/>
              <p:nvPr/>
            </p:nvSpPr>
            <p:spPr>
              <a:xfrm>
                <a:off x="838151" y="4410200"/>
                <a:ext cx="6493573" cy="12002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𝐷</m:t>
                                  </m:r>
                                </m:e>
                              </m:d>
                            </m:den>
                          </m:f>
                          <m:nary>
                            <m:naryPr>
                              <m:chr m:val="∑"/>
                              <m:supHide m:val="on"/>
                              <m:ctrlPr>
                                <a:rPr lang="en-US" altLang="zh-CN" b="0" i="1" smtClean="0">
                                  <a:latin typeface="Cambria Math" panose="02040503050406030204" pitchFamily="18" charset="0"/>
                                </a:rPr>
                              </m:ctrlPr>
                            </m:naryPr>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𝐷</m:t>
                              </m:r>
                            </m:sub>
                            <m:sup/>
                            <m:e>
                              <m:f>
                                <m:fPr>
                                  <m:ctrlPr>
                                    <a:rPr lang="zh-CN" altLang="en-US" b="1" i="1">
                                      <a:latin typeface="Cambria Math" panose="02040503050406030204" pitchFamily="18" charset="0"/>
                                    </a:rPr>
                                  </m:ctrlPr>
                                </m:fPr>
                                <m:num>
                                  <m:r>
                                    <a:rPr lang="zh-CN" altLang="en-US" i="0">
                                      <a:latin typeface="Cambria Math" panose="02040503050406030204" pitchFamily="18" charset="0"/>
                                    </a:rPr>
                                    <m:t>𝜕</m:t>
                                  </m:r>
                                  <m:r>
                                    <m:rPr>
                                      <m:sty m:val="p"/>
                                    </m:rPr>
                                    <a:rPr lang="zh-CN" altLang="en-US">
                                      <a:latin typeface="Cambria Math" panose="02040503050406030204" pitchFamily="18" charset="0"/>
                                    </a:rPr>
                                    <m:t>log</m:t>
                                  </m:r>
                                  <m:r>
                                    <a:rPr lang="en-US" altLang="zh-CN" b="0" i="1" smtClean="0">
                                      <a:latin typeface="Cambria Math" panose="02040503050406030204" pitchFamily="18" charset="0"/>
                                    </a:rPr>
                                    <m:t> </m:t>
                                  </m:r>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𝜽</m:t>
                                      </m:r>
                                    </m:e>
                                  </m:d>
                                </m:num>
                                <m:den>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den>
                              </m:f>
                            </m:e>
                          </m:nary>
                          <m:r>
                            <a:rPr lang="zh-CN" altLang="en-US" b="0" i="0">
                              <a:latin typeface="Cambria Math" panose="02040503050406030204" pitchFamily="18" charset="0"/>
                            </a:rPr>
                            <m:t>&amp;=</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d>
                                <m:dPr>
                                  <m:begChr m:val="|"/>
                                  <m:endChr m:val="|"/>
                                  <m:ctrlPr>
                                    <a:rPr lang="zh-CN" altLang="en-US" b="0" i="1">
                                      <a:latin typeface="Cambria Math" panose="02040503050406030204" pitchFamily="18" charset="0"/>
                                    </a:rPr>
                                  </m:ctrlPr>
                                </m:dPr>
                                <m:e>
                                  <m:r>
                                    <a:rPr lang="zh-CN" altLang="en-US" b="0" i="1">
                                      <a:latin typeface="Cambria Math" panose="02040503050406030204" pitchFamily="18" charset="0"/>
                                    </a:rPr>
                                    <m:t>𝐷</m:t>
                                  </m:r>
                                </m:e>
                              </m:d>
                            </m:den>
                          </m:f>
                          <m:nary>
                            <m:naryPr>
                              <m:chr m:val="∑"/>
                              <m:limLoc m:val="undOvr"/>
                              <m:grow m:val="on"/>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𝑣</m:t>
                              </m:r>
                              <m:r>
                                <a:rPr lang="zh-CN" altLang="en-US" b="0" i="0">
                                  <a:latin typeface="Cambria Math" panose="02040503050406030204" pitchFamily="18" charset="0"/>
                                </a:rPr>
                                <m:t>∈</m:t>
                              </m:r>
                              <m:r>
                                <a:rPr lang="zh-CN" altLang="en-US" b="0" i="1">
                                  <a:latin typeface="Cambria Math" panose="02040503050406030204" pitchFamily="18" charset="0"/>
                                </a:rPr>
                                <m:t>𝐷</m:t>
                              </m:r>
                            </m:sub>
                            <m:sup/>
                            <m:e>
                              <m:d>
                                <m:dPr>
                                  <m:begChr m:val="{"/>
                                  <m:end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𝑝</m:t>
                                      </m:r>
                                      <m:r>
                                        <a:rPr lang="en-US" altLang="zh-CN" b="0" i="1" smtClean="0">
                                          <a:latin typeface="Cambria Math" panose="02040503050406030204" pitchFamily="18" charset="0"/>
                                        </a:rPr>
                                        <m:t>(</m:t>
                                      </m:r>
                                      <m:r>
                                        <a:rPr lang="zh-CN" altLang="en-US" b="1" i="1">
                                          <a:latin typeface="Cambria Math" panose="02040503050406030204" pitchFamily="18" charset="0"/>
                                        </a:rPr>
                                        <m:t>𝒉</m:t>
                                      </m:r>
                                      <m:r>
                                        <a:rPr lang="en-US" altLang="zh-CN" i="1">
                                          <a:latin typeface="Cambria Math" panose="02040503050406030204" pitchFamily="18" charset="0"/>
                                        </a:rPr>
                                        <m:t>|</m:t>
                                      </m:r>
                                      <m:r>
                                        <a:rPr lang="en-US" altLang="zh-CN" b="1" i="1" smtClean="0">
                                          <a:latin typeface="Cambria Math" panose="02040503050406030204" pitchFamily="18" charset="0"/>
                                        </a:rPr>
                                        <m:t>𝒗</m:t>
                                      </m:r>
                                      <m:r>
                                        <a:rPr lang="en-US" altLang="zh-CN" b="0" i="1" smtClean="0">
                                          <a:latin typeface="Cambria Math" panose="02040503050406030204" pitchFamily="18" charset="0"/>
                                        </a:rPr>
                                        <m:t>)</m:t>
                                      </m:r>
                                    </m:sub>
                                  </m:sSub>
                                  <m:d>
                                    <m:dPr>
                                      <m:begChr m:val="["/>
                                      <m:end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d>
                                </m:e>
                              </m:d>
                            </m:e>
                          </m:nary>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0">
                                  <a:latin typeface="Cambria Math" panose="02040503050406030204" pitchFamily="18" charset="0"/>
                                </a:rPr>
                                <m:t>𝔼</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zh-CN" altLang="en-US" b="1" i="1">
                                  <a:latin typeface="Cambria Math" panose="02040503050406030204" pitchFamily="18" charset="0"/>
                                </a:rPr>
                                <m:t>𝒉</m:t>
                              </m:r>
                              <m:r>
                                <a:rPr lang="en-US" altLang="zh-CN" b="0" i="1" smtClean="0">
                                  <a:latin typeface="Cambria Math" panose="02040503050406030204" pitchFamily="18" charset="0"/>
                                </a:rPr>
                                <m:t>|</m:t>
                              </m:r>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𝒗</m:t>
                                  </m:r>
                                </m:e>
                                <m:sup>
                                  <m:r>
                                    <a:rPr lang="zh-CN" altLang="en-US">
                                      <a:latin typeface="Cambria Math" panose="02040503050406030204" pitchFamily="18" charset="0"/>
                                    </a:rPr>
                                    <m:t>′</m:t>
                                  </m:r>
                                </m:sup>
                              </m:sSup>
                              <m:r>
                                <a:rPr lang="en-US" altLang="zh-CN" b="0" i="1" smtClean="0">
                                  <a:latin typeface="Cambria Math" panose="02040503050406030204" pitchFamily="18" charset="0"/>
                                </a:rPr>
                                <m:t>)</m:t>
                              </m:r>
                              <m:r>
                                <a:rPr lang="zh-CN" altLang="en-US" b="0" i="1">
                                  <a:latin typeface="Cambria Math" panose="02040503050406030204" pitchFamily="18" charset="0"/>
                                </a:rPr>
                                <m:t>𝑝</m:t>
                              </m:r>
                              <m:d>
                                <m:dPr>
                                  <m:ctrlPr>
                                    <a:rPr lang="zh-CN" altLang="en-US" b="0" i="1">
                                      <a:latin typeface="Cambria Math" panose="02040503050406030204" pitchFamily="18" charset="0"/>
                                    </a:rPr>
                                  </m:ctrlPr>
                                </m:dPr>
                                <m:e>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𝒗</m:t>
                                      </m:r>
                                    </m:e>
                                    <m:sup>
                                      <m:r>
                                        <a:rPr lang="zh-CN" altLang="en-US" b="0" i="0">
                                          <a:latin typeface="Cambria Math" panose="02040503050406030204" pitchFamily="18" charset="0"/>
                                        </a:rPr>
                                        <m:t>′</m:t>
                                      </m:r>
                                    </m:sup>
                                  </m:sSup>
                                </m:e>
                              </m:d>
                            </m:sub>
                          </m:sSub>
                          <m:d>
                            <m:dPr>
                              <m:begChr m:val="["/>
                              <m:end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up>
                                  <m:r>
                                    <a:rPr lang="zh-CN" altLang="en-US" b="0" i="0">
                                      <a:latin typeface="Cambria Math" panose="02040503050406030204" pitchFamily="18" charset="0"/>
                                    </a:rPr>
                                    <m:t>′</m:t>
                                  </m:r>
                                </m:sup>
                              </m:sSubSup>
                            </m:e>
                          </m:d>
                        </m:e>
                        <m:e>
                          <m:r>
                            <a:rPr lang="zh-CN" altLang="en-US" b="0" i="0">
                              <a:latin typeface="Cambria Math" panose="02040503050406030204" pitchFamily="18" charset="0"/>
                            </a:rPr>
                            <m:t>&amp;=</m:t>
                          </m:r>
                          <m:sSub>
                            <m:sSubPr>
                              <m:ctrlPr>
                                <a:rPr lang="zh-CN" altLang="en-US" b="0" i="1">
                                  <a:latin typeface="Cambria Math" panose="02040503050406030204" pitchFamily="18" charset="0"/>
                                </a:rPr>
                              </m:ctrlPr>
                            </m:sSubPr>
                            <m:e>
                              <m:d>
                                <m:dPr>
                                  <m:begChr m:val="⟨"/>
                                  <m:end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d>
                            </m:e>
                            <m:sub>
                              <m:r>
                                <a:rPr lang="zh-CN" altLang="en-US" b="0" i="1">
                                  <a:latin typeface="Cambria Math" panose="02040503050406030204" pitchFamily="18" charset="0"/>
                                </a:rPr>
                                <m:t>𝑝</m:t>
                              </m:r>
                              <m:r>
                                <a:rPr lang="en-US" altLang="zh-CN" i="1">
                                  <a:latin typeface="Cambria Math" panose="02040503050406030204" pitchFamily="18" charset="0"/>
                                </a:rPr>
                                <m:t>(</m:t>
                              </m:r>
                              <m:r>
                                <a:rPr lang="zh-CN" altLang="en-US" b="1" i="1">
                                  <a:latin typeface="Cambria Math" panose="02040503050406030204" pitchFamily="18" charset="0"/>
                                </a:rPr>
                                <m:t>𝒉</m:t>
                              </m:r>
                              <m:r>
                                <a:rPr lang="en-US" altLang="zh-CN" i="1">
                                  <a:latin typeface="Cambria Math" panose="02040503050406030204" pitchFamily="18" charset="0"/>
                                </a:rPr>
                                <m:t>|</m:t>
                              </m:r>
                              <m:r>
                                <a:rPr lang="en-US" altLang="zh-CN" b="1" i="1">
                                  <a:latin typeface="Cambria Math" panose="02040503050406030204" pitchFamily="18" charset="0"/>
                                </a:rPr>
                                <m:t>𝒗</m:t>
                              </m:r>
                              <m:r>
                                <a:rPr lang="en-US" altLang="zh-CN" i="1">
                                  <a:latin typeface="Cambria Math" panose="02040503050406030204" pitchFamily="18" charset="0"/>
                                </a:rPr>
                                <m:t>)</m:t>
                              </m:r>
                              <m:r>
                                <a:rPr lang="zh-CN" altLang="en-US" b="0" i="1" smtClean="0">
                                  <a:solidFill>
                                    <a:schemeClr val="accent2"/>
                                  </a:solidFill>
                                  <a:latin typeface="Cambria Math" panose="02040503050406030204" pitchFamily="18" charset="0"/>
                                </a:rPr>
                                <m:t>𝑞</m:t>
                              </m:r>
                              <m:d>
                                <m:dPr>
                                  <m:ctrlPr>
                                    <a:rPr lang="zh-CN" altLang="en-US" b="0" i="1">
                                      <a:solidFill>
                                        <a:schemeClr val="accent2"/>
                                      </a:solidFill>
                                      <a:latin typeface="Cambria Math" panose="02040503050406030204" pitchFamily="18" charset="0"/>
                                    </a:rPr>
                                  </m:ctrlPr>
                                </m:dPr>
                                <m:e>
                                  <m:r>
                                    <a:rPr lang="zh-CN" altLang="en-US" b="1" i="1">
                                      <a:solidFill>
                                        <a:schemeClr val="accent2"/>
                                      </a:solidFill>
                                      <a:latin typeface="Cambria Math" panose="02040503050406030204" pitchFamily="18" charset="0"/>
                                    </a:rPr>
                                    <m:t>𝒗</m:t>
                                  </m:r>
                                </m:e>
                              </m:d>
                            </m:sub>
                          </m:sSub>
                          <m:r>
                            <a:rPr lang="en-US" altLang="zh-CN" b="0" i="1" smtClean="0">
                              <a:solidFill>
                                <a:schemeClr val="tx1"/>
                              </a:solidFill>
                              <a:latin typeface="Cambria Math" panose="02040503050406030204" pitchFamily="18" charset="0"/>
                            </a:rPr>
                            <m:t>−</m:t>
                          </m:r>
                          <m:sSub>
                            <m:sSubPr>
                              <m:ctrlPr>
                                <a:rPr lang="zh-CN" altLang="en-US" b="0" i="1">
                                  <a:latin typeface="Cambria Math" panose="02040503050406030204" pitchFamily="18" charset="0"/>
                                </a:rPr>
                              </m:ctrlPr>
                            </m:sSubPr>
                            <m:e>
                              <m:d>
                                <m:dPr>
                                  <m:begChr m:val="⟨"/>
                                  <m:end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d>
                            </m:e>
                            <m:sub>
                              <m:r>
                                <a:rPr lang="zh-CN" altLang="en-US" b="0" i="1">
                                  <a:latin typeface="Cambria Math" panose="02040503050406030204" pitchFamily="18" charset="0"/>
                                </a:rPr>
                                <m:t>𝑝</m:t>
                              </m:r>
                              <m:d>
                                <m:dPr>
                                  <m:ctrlPr>
                                    <a:rPr lang="zh-CN" altLang="en-US" b="0" i="1">
                                      <a:latin typeface="Cambria Math" panose="02040503050406030204" pitchFamily="18" charset="0"/>
                                    </a:rPr>
                                  </m:ctrlPr>
                                </m:dPr>
                                <m:e>
                                  <m:r>
                                    <a:rPr lang="zh-CN" altLang="en-US" b="1" i="1">
                                      <a:latin typeface="Cambria Math" panose="02040503050406030204" pitchFamily="18" charset="0"/>
                                    </a:rPr>
                                    <m:t>𝒉</m:t>
                                  </m:r>
                                  <m:r>
                                    <a:rPr lang="zh-CN" altLang="en-US" b="0" i="0">
                                      <a:latin typeface="Cambria Math" panose="02040503050406030204" pitchFamily="18" charset="0"/>
                                    </a:rPr>
                                    <m:t>,</m:t>
                                  </m:r>
                                  <m:r>
                                    <a:rPr lang="zh-CN" altLang="en-US" b="0" i="1">
                                      <a:latin typeface="Cambria Math" panose="02040503050406030204" pitchFamily="18" charset="0"/>
                                    </a:rPr>
                                    <m:t>𝑣</m:t>
                                  </m:r>
                                </m:e>
                              </m:d>
                            </m:sub>
                          </m:sSub>
                          <m:r>
                            <a:rPr lang="zh-CN" altLang="en-US" b="0" i="0">
                              <a:latin typeface="Cambria Math" panose="02040503050406030204" pitchFamily="18" charset="0"/>
                            </a:rPr>
                            <m:t> </m:t>
                          </m:r>
                        </m:e>
                      </m:eqArr>
                    </m:oMath>
                  </m:oMathPara>
                </a14:m>
                <a:endParaRPr lang="zh-CN" altLang="en-US" dirty="0"/>
              </a:p>
            </p:txBody>
          </p:sp>
        </mc:Choice>
        <mc:Fallback xmlns="">
          <p:sp>
            <p:nvSpPr>
              <p:cNvPr id="16" name="矩形 15">
                <a:extLst>
                  <a:ext uri="{FF2B5EF4-FFF2-40B4-BE49-F238E27FC236}">
                    <a16:creationId xmlns:a16="http://schemas.microsoft.com/office/drawing/2014/main" id="{17BEB09E-C0B0-4B11-825D-76C9F23247A5}"/>
                  </a:ext>
                </a:extLst>
              </p:cNvPr>
              <p:cNvSpPr>
                <a:spLocks noRot="1" noChangeAspect="1" noMove="1" noResize="1" noEditPoints="1" noAdjustHandles="1" noChangeArrowheads="1" noChangeShapeType="1" noTextEdit="1"/>
              </p:cNvSpPr>
              <p:nvPr/>
            </p:nvSpPr>
            <p:spPr>
              <a:xfrm>
                <a:off x="838151" y="4410200"/>
                <a:ext cx="6493573" cy="120020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102B578-C454-4C9B-A0B1-164A4D27B213}"/>
                  </a:ext>
                </a:extLst>
              </p:cNvPr>
              <p:cNvSpPr/>
              <p:nvPr/>
            </p:nvSpPr>
            <p:spPr>
              <a:xfrm>
                <a:off x="4658568" y="5608626"/>
                <a:ext cx="2031518" cy="338554"/>
              </a:xfrm>
              <a:prstGeom prst="rect">
                <a:avLst/>
              </a:prstGeom>
            </p:spPr>
            <p:txBody>
              <a:bodyPr wrap="none">
                <a:spAutoFit/>
              </a:bodyPr>
              <a:lstStyle/>
              <a:p>
                <a14:m>
                  <m:oMath xmlns:m="http://schemas.openxmlformats.org/officeDocument/2006/math">
                    <m:r>
                      <a:rPr lang="zh-CN" altLang="en-US" sz="1600" i="1" smtClean="0">
                        <a:solidFill>
                          <a:srgbClr val="FF0000"/>
                        </a:solidFill>
                        <a:latin typeface="Cambria Math" panose="02040503050406030204" pitchFamily="18" charset="0"/>
                      </a:rPr>
                      <m:t>𝑞</m:t>
                    </m:r>
                    <m:d>
                      <m:dPr>
                        <m:ctrlPr>
                          <a:rPr lang="zh-CN" altLang="en-US" sz="1600" i="1">
                            <a:solidFill>
                              <a:srgbClr val="FF0000"/>
                            </a:solidFill>
                            <a:latin typeface="Cambria Math" panose="02040503050406030204" pitchFamily="18" charset="0"/>
                          </a:rPr>
                        </m:ctrlPr>
                      </m:dPr>
                      <m:e>
                        <m:r>
                          <a:rPr lang="zh-CN" altLang="en-US" sz="1600" b="1" i="1">
                            <a:solidFill>
                              <a:srgbClr val="FF0000"/>
                            </a:solidFill>
                            <a:latin typeface="Cambria Math" panose="02040503050406030204" pitchFamily="18" charset="0"/>
                          </a:rPr>
                          <m:t>𝒗</m:t>
                        </m:r>
                      </m:e>
                    </m:d>
                  </m:oMath>
                </a14:m>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是经验数据分布</a:t>
                </a:r>
              </a:p>
            </p:txBody>
          </p:sp>
        </mc:Choice>
        <mc:Fallback xmlns="">
          <p:sp>
            <p:nvSpPr>
              <p:cNvPr id="18" name="矩形 17">
                <a:extLst>
                  <a:ext uri="{FF2B5EF4-FFF2-40B4-BE49-F238E27FC236}">
                    <a16:creationId xmlns:a16="http://schemas.microsoft.com/office/drawing/2014/main" id="{5102B578-C454-4C9B-A0B1-164A4D27B213}"/>
                  </a:ext>
                </a:extLst>
              </p:cNvPr>
              <p:cNvSpPr>
                <a:spLocks noRot="1" noChangeAspect="1" noMove="1" noResize="1" noEditPoints="1" noAdjustHandles="1" noChangeArrowheads="1" noChangeShapeType="1" noTextEdit="1"/>
              </p:cNvSpPr>
              <p:nvPr/>
            </p:nvSpPr>
            <p:spPr>
              <a:xfrm>
                <a:off x="4658568" y="5608626"/>
                <a:ext cx="2031518" cy="338554"/>
              </a:xfrm>
              <a:prstGeom prst="rect">
                <a:avLst/>
              </a:prstGeom>
              <a:blipFill>
                <a:blip r:embed="rId12"/>
                <a:stretch>
                  <a:fillRect t="-5357" r="-300"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6620859F-6759-4816-959B-39E75F8F4236}"/>
                  </a:ext>
                </a:extLst>
              </p:cNvPr>
              <p:cNvSpPr/>
              <p:nvPr/>
            </p:nvSpPr>
            <p:spPr>
              <a:xfrm>
                <a:off x="2729117" y="5985515"/>
                <a:ext cx="2960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0">
                                  <a:latin typeface="Cambria Math" panose="02040503050406030204" pitchFamily="18" charset="0"/>
                                </a:rPr>
                                <m:t>⟩</m:t>
                              </m:r>
                            </m:e>
                            <m:sub>
                              <m:r>
                                <m:rPr>
                                  <m:nor/>
                                </m:rPr>
                                <a:rPr lang="zh-CN" altLang="en-US">
                                  <a:latin typeface="Cambria Math" panose="02040503050406030204" pitchFamily="18" charset="0"/>
                                </a:rPr>
                                <m:t>data</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𝑗</m:t>
                              </m:r>
                            </m:sub>
                          </m:sSub>
                          <m:sSub>
                            <m:sSubPr>
                              <m:ctrlPr>
                                <a:rPr lang="zh-CN" altLang="en-US" i="1">
                                  <a:latin typeface="Cambria Math" panose="02040503050406030204" pitchFamily="18" charset="0"/>
                                </a:rPr>
                              </m:ctrlPr>
                            </m:sSubPr>
                            <m:e>
                              <m:r>
                                <a:rPr lang="zh-CN" altLang="en-US" i="0">
                                  <a:latin typeface="Cambria Math" panose="02040503050406030204" pitchFamily="18" charset="0"/>
                                </a:rPr>
                                <m:t>⟩</m:t>
                              </m:r>
                            </m:e>
                            <m:sub>
                              <m:r>
                                <m:rPr>
                                  <m:nor/>
                                </m:rPr>
                                <a:rPr lang="zh-CN" altLang="en-US">
                                  <a:latin typeface="Cambria Math" panose="02040503050406030204" pitchFamily="18" charset="0"/>
                                </a:rPr>
                                <m:t>model</m:t>
                              </m:r>
                            </m:sub>
                          </m:sSub>
                        </m:e>
                      </m:eqArr>
                    </m:oMath>
                  </m:oMathPara>
                </a14:m>
                <a:endParaRPr lang="zh-CN" altLang="en-US" dirty="0"/>
              </a:p>
            </p:txBody>
          </p:sp>
        </mc:Choice>
        <mc:Fallback xmlns="">
          <p:sp>
            <p:nvSpPr>
              <p:cNvPr id="19" name="矩形 18">
                <a:extLst>
                  <a:ext uri="{FF2B5EF4-FFF2-40B4-BE49-F238E27FC236}">
                    <a16:creationId xmlns:a16="http://schemas.microsoft.com/office/drawing/2014/main" id="{6620859F-6759-4816-959B-39E75F8F4236}"/>
                  </a:ext>
                </a:extLst>
              </p:cNvPr>
              <p:cNvSpPr>
                <a:spLocks noRot="1" noChangeAspect="1" noMove="1" noResize="1" noEditPoints="1" noAdjustHandles="1" noChangeArrowheads="1" noChangeShapeType="1" noTextEdit="1"/>
              </p:cNvSpPr>
              <p:nvPr/>
            </p:nvSpPr>
            <p:spPr>
              <a:xfrm>
                <a:off x="2729117" y="5985515"/>
                <a:ext cx="2960682" cy="369332"/>
              </a:xfrm>
              <a:prstGeom prst="rect">
                <a:avLst/>
              </a:prstGeom>
              <a:blipFill>
                <a:blip r:embed="rId13"/>
                <a:stretch>
                  <a:fillRect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059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如何计算梯度</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89</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7" y="1407308"/>
                <a:ext cx="7953661" cy="466632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对于理论对数似然梯度</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14:m>
                  <m:oMath xmlns:m="http://schemas.openxmlformats.org/officeDocument/2006/math">
                    <m:eqArr>
                      <m:eqArrPr>
                        <m:ctrlPr>
                          <a:rPr lang="zh-CN"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h</m:t>
                            </m:r>
                          </m:e>
                          <m:sub>
                            <m:r>
                              <a:rPr lang="en-US" altLang="zh-CN" i="1">
                                <a:latin typeface="Cambria Math" panose="02040503050406030204" pitchFamily="18" charset="0"/>
                                <a:ea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m:rPr>
                                <m:nor/>
                              </m:rPr>
                              <a:rPr lang="en-US" altLang="zh-CN">
                                <a:latin typeface="Cambria Math" panose="02040503050406030204" pitchFamily="18" charset="0"/>
                                <a:ea typeface="Cambria Math" panose="02040503050406030204" pitchFamily="18" charset="0"/>
                              </a:rPr>
                              <m:t>model</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𝔼</m:t>
                            </m:r>
                          </m:e>
                          <m:sub>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𝒉</m:t>
                            </m:r>
                            <m:r>
                              <a:rPr lang="en-US" altLang="zh-CN"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𝒗</m:t>
                                </m:r>
                              </m:e>
                              <m:sup>
                                <m:r>
                                  <a:rPr lang="en-US" altLang="zh-CN" b="1"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𝒗</m:t>
                                </m:r>
                              </m:e>
                              <m:sup>
                                <m:r>
                                  <a:rPr lang="en-US" altLang="zh-CN" b="1"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ub>
                        </m:sSub>
                        <m:r>
                          <a:rPr lang="en-US" altLang="zh-CN" i="1">
                            <a:latin typeface="Cambria Math" panose="02040503050406030204" pitchFamily="18" charset="0"/>
                            <a:ea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h</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𝑣</m:t>
                        </m:r>
                        <m:sSub>
                          <m:sSubPr>
                            <m:ctrlPr>
                              <a:rPr lang="zh-CN"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e>
                    </m:eqAr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需要从限制玻尔兹曼机的静态分布中采样</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𝑣</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，这需要无限的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MCMC</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采样步骤</a:t>
                </a: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对比散度（</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Contrastive Divergence</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）的想法：仅通过执行</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次吉布斯（</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Gibbs</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）采样来逼近它</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7" y="1407308"/>
                <a:ext cx="7953661" cy="4666321"/>
              </a:xfrm>
              <a:prstGeom prst="rect">
                <a:avLst/>
              </a:prstGeom>
              <a:blipFill>
                <a:blip r:embed="rId5"/>
                <a:stretch>
                  <a:fillRect l="-460" r="-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3011644-B357-4A3E-B1FD-53F0A305B76F}"/>
                  </a:ext>
                </a:extLst>
              </p:cNvPr>
              <p:cNvSpPr/>
              <p:nvPr/>
            </p:nvSpPr>
            <p:spPr>
              <a:xfrm>
                <a:off x="2204241" y="1963962"/>
                <a:ext cx="4908651" cy="769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𝐷</m:t>
                                  </m:r>
                                </m:e>
                              </m:d>
                            </m:den>
                          </m:f>
                          <m:nary>
                            <m:naryPr>
                              <m:chr m:val="∑"/>
                              <m:supHide m:val="on"/>
                              <m:ctrlPr>
                                <a:rPr lang="zh-CN" altLang="en-US" i="1">
                                  <a:latin typeface="Cambria Math" panose="02040503050406030204" pitchFamily="18" charset="0"/>
                                </a:rPr>
                              </m:ctrlPr>
                            </m:naryPr>
                            <m:sub>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0" i="1">
                                  <a:latin typeface="Cambria Math" panose="02040503050406030204" pitchFamily="18" charset="0"/>
                                </a:rPr>
                                <m:t>𝐷</m:t>
                              </m:r>
                            </m:sub>
                            <m:sup/>
                            <m:e>
                              <m:f>
                                <m:fPr>
                                  <m:ctrlPr>
                                    <a:rPr lang="zh-CN" altLang="en-US" b="0" i="1">
                                      <a:latin typeface="Cambria Math" panose="02040503050406030204" pitchFamily="18" charset="0"/>
                                    </a:rPr>
                                  </m:ctrlPr>
                                </m:fPr>
                                <m:num>
                                  <m:r>
                                    <a:rPr lang="zh-CN" altLang="en-US" b="0" i="0">
                                      <a:latin typeface="Cambria Math" panose="02040503050406030204" pitchFamily="18" charset="0"/>
                                    </a:rPr>
                                    <m:t>𝜕</m:t>
                                  </m:r>
                                  <m:r>
                                    <m:rPr>
                                      <m:sty m:val="p"/>
                                    </m:rPr>
                                    <a:rPr lang="zh-CN" altLang="en-US">
                                      <a:latin typeface="Cambria Math" panose="02040503050406030204" pitchFamily="18" charset="0"/>
                                    </a:rPr>
                                    <m:t>log</m:t>
                                  </m:r>
                                  <m:r>
                                    <a:rPr lang="en-US" altLang="zh-CN" b="0" i="1" smtClean="0">
                                      <a:latin typeface="Cambria Math" panose="02040503050406030204" pitchFamily="18" charset="0"/>
                                    </a:rPr>
                                    <m:t> </m:t>
                                  </m:r>
                                  <m:r>
                                    <a:rPr lang="zh-CN" altLang="en-US" b="0" i="1">
                                      <a:latin typeface="Cambria Math" panose="02040503050406030204" pitchFamily="18" charset="0"/>
                                    </a:rPr>
                                    <m:t>𝑝</m:t>
                                  </m:r>
                                  <m:d>
                                    <m:dPr>
                                      <m:ctrlPr>
                                        <a:rPr lang="zh-CN" altLang="en-US" b="0" i="1">
                                          <a:latin typeface="Cambria Math" panose="02040503050406030204" pitchFamily="18" charset="0"/>
                                        </a:rPr>
                                      </m:ctrlPr>
                                    </m:dPr>
                                    <m:e>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𝜽</m:t>
                                      </m:r>
                                    </m:e>
                                  </m:d>
                                </m:num>
                                <m:den>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𝑤</m:t>
                                      </m:r>
                                    </m:e>
                                    <m:sub>
                                      <m:r>
                                        <a:rPr lang="zh-CN" altLang="en-US" b="0" i="1">
                                          <a:latin typeface="Cambria Math" panose="02040503050406030204" pitchFamily="18" charset="0"/>
                                        </a:rPr>
                                        <m:t>𝑖𝑗</m:t>
                                      </m:r>
                                    </m:sub>
                                  </m:sSub>
                                </m:den>
                              </m:f>
                            </m:e>
                          </m:nary>
                          <m:r>
                            <a:rPr lang="zh-CN" altLang="en-US" b="0" i="0">
                              <a:latin typeface="Cambria Math" panose="02040503050406030204" pitchFamily="18" charset="0"/>
                            </a:rPr>
                            <m:t>&amp;=</m:t>
                          </m:r>
                          <m:sSub>
                            <m:sSubPr>
                              <m:ctrlPr>
                                <a:rPr lang="zh-CN" altLang="en-US" b="0" i="1">
                                  <a:latin typeface="Cambria Math" panose="02040503050406030204" pitchFamily="18" charset="0"/>
                                </a:rPr>
                              </m:ctrlPr>
                            </m:sSubPr>
                            <m:e>
                              <m:d>
                                <m:dPr>
                                  <m:begChr m:val="⟨"/>
                                  <m:end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d>
                            </m:e>
                            <m:sub>
                              <m:r>
                                <m:rPr>
                                  <m:nor/>
                                </m:rPr>
                                <a:rPr lang="zh-CN" altLang="en-US" b="0" i="0">
                                  <a:latin typeface="Cambria Math" panose="02040503050406030204" pitchFamily="18" charset="0"/>
                                </a:rPr>
                                <m:t>data</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d>
                                <m:dPr>
                                  <m:begChr m:val="⟨"/>
                                  <m:endChr m:val="⟩"/>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𝑣</m:t>
                                      </m:r>
                                    </m:e>
                                    <m:sub>
                                      <m:r>
                                        <a:rPr lang="zh-CN" altLang="en-US" b="0" i="1">
                                          <a:latin typeface="Cambria Math" panose="02040503050406030204" pitchFamily="18" charset="0"/>
                                        </a:rPr>
                                        <m:t>𝑗</m:t>
                                      </m:r>
                                    </m:sub>
                                  </m:sSub>
                                </m:e>
                              </m:d>
                            </m:e>
                            <m:sub>
                              <m:r>
                                <m:rPr>
                                  <m:nor/>
                                </m:rPr>
                                <a:rPr lang="zh-CN" altLang="en-US" b="0" i="0">
                                  <a:latin typeface="Cambria Math" panose="02040503050406030204" pitchFamily="18" charset="0"/>
                                </a:rPr>
                                <m:t>model</m:t>
                              </m:r>
                            </m:sub>
                          </m:sSub>
                        </m:e>
                      </m:eqArr>
                    </m:oMath>
                  </m:oMathPara>
                </a14:m>
                <a:endParaRPr lang="zh-CN" altLang="en-US" dirty="0"/>
              </a:p>
            </p:txBody>
          </p:sp>
        </mc:Choice>
        <mc:Fallback xmlns="">
          <p:sp>
            <p:nvSpPr>
              <p:cNvPr id="3" name="矩形 2">
                <a:extLst>
                  <a:ext uri="{FF2B5EF4-FFF2-40B4-BE49-F238E27FC236}">
                    <a16:creationId xmlns:a16="http://schemas.microsoft.com/office/drawing/2014/main" id="{43011644-B357-4A3E-B1FD-53F0A305B76F}"/>
                  </a:ext>
                </a:extLst>
              </p:cNvPr>
              <p:cNvSpPr>
                <a:spLocks noRot="1" noChangeAspect="1" noMove="1" noResize="1" noEditPoints="1" noAdjustHandles="1" noChangeArrowheads="1" noChangeShapeType="1" noTextEdit="1"/>
              </p:cNvSpPr>
              <p:nvPr/>
            </p:nvSpPr>
            <p:spPr>
              <a:xfrm>
                <a:off x="2204241" y="1963962"/>
                <a:ext cx="4908651" cy="769250"/>
              </a:xfrm>
              <a:prstGeom prst="rect">
                <a:avLst/>
              </a:prstGeom>
              <a:blipFill>
                <a:blip r:embed="rId6"/>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8CA17300-4E22-4265-A43B-0F1A67E5D59C}"/>
              </a:ext>
            </a:extLst>
          </p:cNvPr>
          <p:cNvCxnSpPr/>
          <p:nvPr/>
        </p:nvCxnSpPr>
        <p:spPr>
          <a:xfrm flipV="1">
            <a:off x="4820341" y="2611295"/>
            <a:ext cx="0" cy="4604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a:extLst>
              <a:ext uri="{FF2B5EF4-FFF2-40B4-BE49-F238E27FC236}">
                <a16:creationId xmlns:a16="http://schemas.microsoft.com/office/drawing/2014/main" id="{723A7A0C-D0C1-45F4-B63B-4E9B944A937E}"/>
              </a:ext>
            </a:extLst>
          </p:cNvPr>
          <p:cNvCxnSpPr/>
          <p:nvPr/>
        </p:nvCxnSpPr>
        <p:spPr>
          <a:xfrm flipV="1">
            <a:off x="6095069" y="2611295"/>
            <a:ext cx="0" cy="4604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矩形 4">
            <a:extLst>
              <a:ext uri="{FF2B5EF4-FFF2-40B4-BE49-F238E27FC236}">
                <a16:creationId xmlns:a16="http://schemas.microsoft.com/office/drawing/2014/main" id="{108B3EF3-B840-49D0-8B0A-352E650552A7}"/>
              </a:ext>
            </a:extLst>
          </p:cNvPr>
          <p:cNvSpPr/>
          <p:nvPr/>
        </p:nvSpPr>
        <p:spPr>
          <a:xfrm>
            <a:off x="4210427" y="3101351"/>
            <a:ext cx="1219827" cy="584775"/>
          </a:xfrm>
          <a:prstGeom prst="rect">
            <a:avLst/>
          </a:prstGeom>
        </p:spPr>
        <p:txBody>
          <a:bodyPr wrap="squar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给定训练数据易于计算</a:t>
            </a:r>
            <a:endParaRPr lang="zh-CN" altLang="en-US" sz="1600" dirty="0"/>
          </a:p>
        </p:txBody>
      </p:sp>
      <p:sp>
        <p:nvSpPr>
          <p:cNvPr id="22" name="矩形 21">
            <a:extLst>
              <a:ext uri="{FF2B5EF4-FFF2-40B4-BE49-F238E27FC236}">
                <a16:creationId xmlns:a16="http://schemas.microsoft.com/office/drawing/2014/main" id="{8729174F-E583-4D42-9573-336FBBC55200}"/>
              </a:ext>
            </a:extLst>
          </p:cNvPr>
          <p:cNvSpPr/>
          <p:nvPr/>
        </p:nvSpPr>
        <p:spPr>
          <a:xfrm>
            <a:off x="5570842" y="3101351"/>
            <a:ext cx="1219827" cy="338554"/>
          </a:xfrm>
          <a:prstGeom prst="rect">
            <a:avLst/>
          </a:prstGeom>
        </p:spPr>
        <p:txBody>
          <a:bodyPr wrap="square">
            <a:spAutoFit/>
          </a:bodyPr>
          <a:lstStyle/>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不可计算</a:t>
            </a:r>
            <a:endParaRPr lang="zh-CN" altLang="en-US" sz="1600" dirty="0"/>
          </a:p>
        </p:txBody>
      </p:sp>
    </p:spTree>
    <p:extLst>
      <p:ext uri="{BB962C8B-B14F-4D97-AF65-F5344CB8AC3E}">
        <p14:creationId xmlns:p14="http://schemas.microsoft.com/office/powerpoint/2010/main" val="1101511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en-US" altLang="zh-CN"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k-means</a:t>
            </a:r>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聚类</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426868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对比散度（</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Contrastive Divergence</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90</a:t>
            </a:fld>
            <a:endParaRPr lang="zh-CN" altLang="en-US" dirty="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1737" y="1407309"/>
                <a:ext cx="7953661" cy="113260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步对比散度学习（</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CD-</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）的想法是仅仅对一个吉布斯链执行</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步（通常</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𝑘</m:t>
                    </m:r>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1737" y="1407309"/>
                <a:ext cx="7953661" cy="1132604"/>
              </a:xfrm>
              <a:prstGeom prst="rect">
                <a:avLst/>
              </a:prstGeom>
              <a:blipFill>
                <a:blip r:embed="rId5"/>
                <a:stretch>
                  <a:fillRect l="-46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355A66F8-6251-4AC0-B3A9-9C96D8B44D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885" y="2539913"/>
            <a:ext cx="6053364" cy="1958738"/>
          </a:xfrm>
          <a:prstGeom prst="rect">
            <a:avLst/>
          </a:prstGeom>
        </p:spPr>
      </p:pic>
      <p:sp>
        <p:nvSpPr>
          <p:cNvPr id="12" name="左大括号 11">
            <a:extLst>
              <a:ext uri="{FF2B5EF4-FFF2-40B4-BE49-F238E27FC236}">
                <a16:creationId xmlns:a16="http://schemas.microsoft.com/office/drawing/2014/main" id="{866D2F33-0078-4D7C-B57E-858F4CEB39E8}"/>
              </a:ext>
            </a:extLst>
          </p:cNvPr>
          <p:cNvSpPr/>
          <p:nvPr/>
        </p:nvSpPr>
        <p:spPr>
          <a:xfrm rot="16200000">
            <a:off x="2704260" y="3584708"/>
            <a:ext cx="197576" cy="234232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BC71A18-3ACA-492D-B9AC-B186698F3208}"/>
              </a:ext>
            </a:extLst>
          </p:cNvPr>
          <p:cNvSpPr/>
          <p:nvPr/>
        </p:nvSpPr>
        <p:spPr>
          <a:xfrm>
            <a:off x="2027836" y="5000225"/>
            <a:ext cx="1550424" cy="369332"/>
          </a:xfrm>
          <a:prstGeom prst="rect">
            <a:avLst/>
          </a:prstGeom>
        </p:spPr>
        <p:txBody>
          <a:bodyPr wrap="none">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一个吉布斯步</a:t>
            </a:r>
            <a:endParaRPr lang="zh-CN" altLang="en-US"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6828281-8722-4D1A-B053-5F48C058A75F}"/>
                  </a:ext>
                </a:extLst>
              </p:cNvPr>
              <p:cNvSpPr/>
              <p:nvPr/>
            </p:nvSpPr>
            <p:spPr>
              <a:xfrm>
                <a:off x="1925300" y="5515123"/>
                <a:ext cx="5657413" cy="7643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m:rPr>
                              <m:nor/>
                            </m:rPr>
                            <a:rPr lang="zh-CN" altLang="en-US">
                              <a:latin typeface="Cambria Math" panose="02040503050406030204" pitchFamily="18" charset="0"/>
                            </a:rPr>
                            <m:t>CD</m:t>
                          </m:r>
                        </m:e>
                        <m:sub>
                          <m:r>
                            <a:rPr lang="zh-CN" altLang="en-US" i="1">
                              <a:latin typeface="Cambria Math" panose="02040503050406030204" pitchFamily="18" charset="0"/>
                            </a:rPr>
                            <m:t>𝑘</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b="1" i="1">
                              <a:latin typeface="Cambria Math" panose="02040503050406030204" pitchFamily="18" charset="0"/>
                            </a:rPr>
                            <m:t>𝒗</m:t>
                          </m:r>
                        </m:e>
                        <m:sup>
                          <m:d>
                            <m:dPr>
                              <m:ctrlPr>
                                <a:rPr lang="zh-CN" altLang="en-US" b="1" i="1">
                                  <a:latin typeface="Cambria Math" panose="02040503050406030204" pitchFamily="18" charset="0"/>
                                </a:rPr>
                              </m:ctrlPr>
                            </m:dPr>
                            <m:e>
                              <m:r>
                                <a:rPr lang="zh-CN" altLang="en-US" b="0" i="0">
                                  <a:latin typeface="Cambria Math" panose="02040503050406030204" pitchFamily="18" charset="0"/>
                                </a:rPr>
                                <m:t>0</m:t>
                              </m:r>
                            </m:e>
                          </m:d>
                        </m:sup>
                      </m:sSup>
                      <m:r>
                        <a:rPr lang="zh-CN" altLang="en-US" b="0" i="0">
                          <a:latin typeface="Cambria Math" panose="02040503050406030204" pitchFamily="18" charset="0"/>
                        </a:rPr>
                        <m:t>)=</m:t>
                      </m:r>
                      <m:nary>
                        <m:naryPr>
                          <m:chr m:val="∑"/>
                          <m:limLoc m:val="undOvr"/>
                          <m:grow m:val="on"/>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𝒉</m:t>
                          </m:r>
                        </m:sub>
                        <m:sup/>
                        <m:e>
                          <m:r>
                            <a:rPr lang="zh-CN" altLang="en-US" b="0" i="1">
                              <a:latin typeface="Cambria Math" panose="02040503050406030204" pitchFamily="18" charset="0"/>
                            </a:rPr>
                            <m:t>𝑝</m:t>
                          </m:r>
                          <m:r>
                            <a:rPr lang="zh-CN" altLang="en-US" b="0" i="0">
                              <a:latin typeface="Cambria Math" panose="02040503050406030204" pitchFamily="18" charset="0"/>
                            </a:rPr>
                            <m:t>(</m:t>
                          </m:r>
                          <m:r>
                            <a:rPr lang="zh-CN" altLang="en-US" b="1" i="1">
                              <a:latin typeface="Cambria Math" panose="02040503050406030204" pitchFamily="18" charset="0"/>
                            </a:rPr>
                            <m:t>𝒉</m:t>
                          </m:r>
                          <m:r>
                            <a:rPr lang="zh-CN" altLang="en-US" b="0" i="0">
                              <a:latin typeface="Cambria Math" panose="02040503050406030204" pitchFamily="18" charset="0"/>
                            </a:rPr>
                            <m:t>|</m:t>
                          </m:r>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𝒗</m:t>
                              </m:r>
                            </m:e>
                            <m:sup>
                              <m:d>
                                <m:dPr>
                                  <m:ctrlPr>
                                    <a:rPr lang="zh-CN" altLang="en-US" b="1" i="1">
                                      <a:latin typeface="Cambria Math" panose="02040503050406030204" pitchFamily="18" charset="0"/>
                                    </a:rPr>
                                  </m:ctrlPr>
                                </m:dPr>
                                <m:e>
                                  <m:r>
                                    <a:rPr lang="zh-CN" altLang="en-US" b="0" i="0">
                                      <a:latin typeface="Cambria Math" panose="02040503050406030204" pitchFamily="18" charset="0"/>
                                    </a:rPr>
                                    <m:t>0</m:t>
                                  </m:r>
                                </m:e>
                              </m:d>
                            </m:sup>
                          </m:sSup>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𝑣</m:t>
                              </m:r>
                            </m:e>
                            <m:sub>
                              <m:r>
                                <a:rPr lang="zh-CN" altLang="en-US" b="0" i="1">
                                  <a:latin typeface="Cambria Math" panose="02040503050406030204" pitchFamily="18" charset="0"/>
                                </a:rPr>
                                <m:t>𝑖</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0</m:t>
                                  </m:r>
                                </m:e>
                              </m:d>
                            </m:sup>
                          </m:sSubSup>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𝑗</m:t>
                              </m:r>
                            </m:sub>
                          </m:sSub>
                        </m:e>
                      </m:nary>
                      <m:r>
                        <a:rPr lang="zh-CN" altLang="en-US" b="0" i="0">
                          <a:latin typeface="Cambria Math" panose="02040503050406030204" pitchFamily="18" charset="0"/>
                        </a:rPr>
                        <m:t>−</m:t>
                      </m:r>
                      <m:nary>
                        <m:naryPr>
                          <m:chr m:val="∑"/>
                          <m:limLoc m:val="undOvr"/>
                          <m:grow m:val="on"/>
                          <m:supHide m:val="on"/>
                          <m:ctrlPr>
                            <a:rPr lang="zh-CN" altLang="en-US" b="0" i="1">
                              <a:latin typeface="Cambria Math" panose="02040503050406030204" pitchFamily="18" charset="0"/>
                            </a:rPr>
                          </m:ctrlPr>
                        </m:naryPr>
                        <m:sub>
                          <m:r>
                            <a:rPr lang="zh-CN" altLang="en-US" b="1" i="1">
                              <a:latin typeface="Cambria Math" panose="02040503050406030204" pitchFamily="18" charset="0"/>
                            </a:rPr>
                            <m:t>𝒉</m:t>
                          </m:r>
                        </m:sub>
                        <m:sup/>
                        <m:e>
                          <m:r>
                            <a:rPr lang="zh-CN" altLang="en-US" b="0" i="1">
                              <a:latin typeface="Cambria Math" panose="02040503050406030204" pitchFamily="18" charset="0"/>
                            </a:rPr>
                            <m:t>𝑝</m:t>
                          </m:r>
                          <m:r>
                            <a:rPr lang="zh-CN" altLang="en-US" b="0" i="0">
                              <a:latin typeface="Cambria Math" panose="02040503050406030204" pitchFamily="18" charset="0"/>
                            </a:rPr>
                            <m:t>(</m:t>
                          </m:r>
                          <m:r>
                            <a:rPr lang="zh-CN" altLang="en-US" b="1" i="1">
                              <a:latin typeface="Cambria Math" panose="02040503050406030204" pitchFamily="18" charset="0"/>
                            </a:rPr>
                            <m:t>𝒉</m:t>
                          </m:r>
                          <m:r>
                            <a:rPr lang="zh-CN" altLang="en-US" b="0" i="0">
                              <a:latin typeface="Cambria Math" panose="02040503050406030204" pitchFamily="18" charset="0"/>
                            </a:rPr>
                            <m:t>|</m:t>
                          </m:r>
                          <m:sSup>
                            <m:sSupPr>
                              <m:ctrlPr>
                                <a:rPr lang="zh-CN" altLang="en-US" b="0" i="1">
                                  <a:latin typeface="Cambria Math" panose="02040503050406030204" pitchFamily="18" charset="0"/>
                                </a:rPr>
                              </m:ctrlPr>
                            </m:sSupPr>
                            <m:e>
                              <m:r>
                                <a:rPr lang="zh-CN" altLang="en-US" b="1" i="1">
                                  <a:latin typeface="Cambria Math" panose="02040503050406030204" pitchFamily="18" charset="0"/>
                                </a:rPr>
                                <m:t>𝒗</m:t>
                              </m:r>
                            </m:e>
                            <m:sup>
                              <m:d>
                                <m:dPr>
                                  <m:ctrlPr>
                                    <a:rPr lang="zh-CN" altLang="en-US" b="1" i="1">
                                      <a:latin typeface="Cambria Math" panose="02040503050406030204" pitchFamily="18" charset="0"/>
                                    </a:rPr>
                                  </m:ctrlPr>
                                </m:dPr>
                                <m:e>
                                  <m:r>
                                    <a:rPr lang="zh-CN" altLang="en-US" b="0" i="1">
                                      <a:latin typeface="Cambria Math" panose="02040503050406030204" pitchFamily="18" charset="0"/>
                                    </a:rPr>
                                    <m:t>𝑘</m:t>
                                  </m:r>
                                </m:e>
                              </m:d>
                            </m:sup>
                          </m:sSup>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𝑣</m:t>
                              </m:r>
                            </m:e>
                            <m:sub>
                              <m:r>
                                <a:rPr lang="zh-CN" altLang="en-US" b="0" i="1">
                                  <a:latin typeface="Cambria Math" panose="02040503050406030204" pitchFamily="18" charset="0"/>
                                </a:rPr>
                                <m:t>𝑖</m:t>
                              </m:r>
                            </m:sub>
                            <m:sup>
                              <m:d>
                                <m:dPr>
                                  <m:ctrlPr>
                                    <a:rPr lang="zh-CN" altLang="en-US" b="0" i="1">
                                      <a:latin typeface="Cambria Math" panose="02040503050406030204" pitchFamily="18" charset="0"/>
                                    </a:rPr>
                                  </m:ctrlPr>
                                </m:dPr>
                                <m:e>
                                  <m:r>
                                    <a:rPr lang="zh-CN" altLang="en-US" b="0" i="1">
                                      <a:latin typeface="Cambria Math" panose="02040503050406030204" pitchFamily="18" charset="0"/>
                                    </a:rPr>
                                    <m:t>𝑘</m:t>
                                  </m:r>
                                </m:e>
                              </m:d>
                            </m:sup>
                          </m:sSubSup>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𝑗</m:t>
                              </m:r>
                            </m:sub>
                          </m:sSub>
                        </m:e>
                      </m:nary>
                    </m:oMath>
                  </m:oMathPara>
                </a14:m>
                <a:endParaRPr lang="zh-CN" altLang="en-US" dirty="0"/>
              </a:p>
            </p:txBody>
          </p:sp>
        </mc:Choice>
        <mc:Fallback xmlns="">
          <p:sp>
            <p:nvSpPr>
              <p:cNvPr id="9" name="矩形 8">
                <a:extLst>
                  <a:ext uri="{FF2B5EF4-FFF2-40B4-BE49-F238E27FC236}">
                    <a16:creationId xmlns:a16="http://schemas.microsoft.com/office/drawing/2014/main" id="{46828281-8722-4D1A-B053-5F48C058A75F}"/>
                  </a:ext>
                </a:extLst>
              </p:cNvPr>
              <p:cNvSpPr>
                <a:spLocks noRot="1" noChangeAspect="1" noMove="1" noResize="1" noEditPoints="1" noAdjustHandles="1" noChangeArrowheads="1" noChangeShapeType="1" noTextEdit="1"/>
              </p:cNvSpPr>
              <p:nvPr/>
            </p:nvSpPr>
            <p:spPr>
              <a:xfrm>
                <a:off x="1925300" y="5515123"/>
                <a:ext cx="5657413" cy="76431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1762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en-US" altLang="zh-CN" dirty="0"/>
              <a:t>RBM</a:t>
            </a:r>
            <a:r>
              <a:rPr lang="zh-CN" altLang="en-US" dirty="0"/>
              <a:t>实验</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91</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839107" y="2415527"/>
            <a:ext cx="2215886" cy="747124"/>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MNIST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手写数据集</a:t>
            </a:r>
          </a:p>
        </p:txBody>
      </p:sp>
      <p:pic>
        <p:nvPicPr>
          <p:cNvPr id="7" name="Picture 2" descr="mnist_out">
            <a:extLst>
              <a:ext uri="{FF2B5EF4-FFF2-40B4-BE49-F238E27FC236}">
                <a16:creationId xmlns:a16="http://schemas.microsoft.com/office/drawing/2014/main" id="{C02BB234-25E6-4E1E-9A6A-0DBCC8B0A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857" y="4093861"/>
            <a:ext cx="4640036" cy="23237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0D728397-3406-4046-B18B-EA3EC7136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57" y="1536933"/>
            <a:ext cx="4640036" cy="2416996"/>
          </a:xfrm>
          <a:prstGeom prst="rect">
            <a:avLst/>
          </a:prstGeom>
        </p:spPr>
      </p:pic>
      <p:sp>
        <p:nvSpPr>
          <p:cNvPr id="9" name="内容占位符 2">
            <a:extLst>
              <a:ext uri="{FF2B5EF4-FFF2-40B4-BE49-F238E27FC236}">
                <a16:creationId xmlns:a16="http://schemas.microsoft.com/office/drawing/2014/main" id="{55558945-D315-4239-9B6D-909D4248483D}"/>
              </a:ext>
            </a:extLst>
          </p:cNvPr>
          <p:cNvSpPr txBox="1">
            <a:spLocks/>
          </p:cNvSpPr>
          <p:nvPr/>
        </p:nvSpPr>
        <p:spPr>
          <a:xfrm>
            <a:off x="839106" y="4882170"/>
            <a:ext cx="2825751" cy="74712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RBM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生成的数据示例</a:t>
            </a:r>
          </a:p>
        </p:txBody>
      </p:sp>
    </p:spTree>
    <p:extLst>
      <p:ext uri="{BB962C8B-B14F-4D97-AF65-F5344CB8AC3E}">
        <p14:creationId xmlns:p14="http://schemas.microsoft.com/office/powerpoint/2010/main" val="2715571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深度信念网络</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930874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深度信念网络（</a:t>
            </a:r>
            <a:r>
              <a:rPr lang="en-US" altLang="zh-CN" dirty="0"/>
              <a:t>Deep Belief Network</a:t>
            </a:r>
            <a:r>
              <a:rPr lang="zh-CN" altLang="en-US" dirty="0"/>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93</a:t>
            </a:fld>
            <a:endParaRPr lang="zh-CN" altLang="en-US" dirty="0"/>
          </a:p>
        </p:txBody>
      </p:sp>
      <p:sp>
        <p:nvSpPr>
          <p:cNvPr id="10" name="页脚占位符 1">
            <a:extLst>
              <a:ext uri="{FF2B5EF4-FFF2-40B4-BE49-F238E27FC236}">
                <a16:creationId xmlns:a16="http://schemas.microsoft.com/office/drawing/2014/main" id="{89F010CE-14E5-4D56-AE81-1D54A7BC2F08}"/>
              </a:ext>
            </a:extLst>
          </p:cNvPr>
          <p:cNvSpPr>
            <a:spLocks noGrp="1"/>
          </p:cNvSpPr>
          <p:nvPr>
            <p:ph type="ftr" sz="quarter" idx="11"/>
          </p:nvPr>
        </p:nvSpPr>
        <p:spPr>
          <a:xfrm>
            <a:off x="502443" y="6240464"/>
            <a:ext cx="5160126" cy="386839"/>
          </a:xfrm>
        </p:spPr>
        <p:txBody>
          <a:bodyPr/>
          <a:lstStyle/>
          <a:p>
            <a:r>
              <a:rPr lang="en-US" altLang="zh-CN" dirty="0"/>
              <a:t>Hinton, Geoffrey E., and Ruslan R. </a:t>
            </a:r>
            <a:r>
              <a:rPr lang="en-US" altLang="zh-CN" dirty="0" err="1"/>
              <a:t>Salakhutdinov</a:t>
            </a:r>
            <a:r>
              <a:rPr lang="en-US" altLang="zh-CN" dirty="0"/>
              <a:t>. "Reducing the dimensionality of data with neural networks." science 313.5786 (2006): 504-507.</a:t>
            </a:r>
          </a:p>
        </p:txBody>
      </p:sp>
      <p:pic>
        <p:nvPicPr>
          <p:cNvPr id="11" name="Picture 7" descr="Image result for Deep belief networks">
            <a:extLst>
              <a:ext uri="{FF2B5EF4-FFF2-40B4-BE49-F238E27FC236}">
                <a16:creationId xmlns:a16="http://schemas.microsoft.com/office/drawing/2014/main" id="{22D78EF5-1D57-4F8B-8922-5C53CF3078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9145" y="1294372"/>
            <a:ext cx="2716161" cy="4680420"/>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2">
            <a:extLst>
              <a:ext uri="{FF2B5EF4-FFF2-40B4-BE49-F238E27FC236}">
                <a16:creationId xmlns:a16="http://schemas.microsoft.com/office/drawing/2014/main" id="{2FCA3E4F-F8F9-409E-8413-A4BE26BC44D1}"/>
              </a:ext>
            </a:extLst>
          </p:cNvPr>
          <p:cNvSpPr txBox="1">
            <a:spLocks/>
          </p:cNvSpPr>
          <p:nvPr/>
        </p:nvSpPr>
        <p:spPr>
          <a:xfrm>
            <a:off x="686705" y="1519112"/>
            <a:ext cx="3885296" cy="430284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深度信念网络（</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DBN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）是由多层</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RBM</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组成的概率生成模型</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逐层训练以恢复数据</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通过学习，每一层潜在变量的值可以通过单个自下而上的传递来推断，该传递从底层中的观察数据向量开始并且使用反向的生成权重</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416947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深度信念网络（</a:t>
            </a:r>
            <a:r>
              <a:rPr lang="en-US" altLang="zh-CN" dirty="0"/>
              <a:t>DBN</a:t>
            </a:r>
            <a:r>
              <a:rPr lang="zh-CN" altLang="en-US" dirty="0"/>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94</a:t>
            </a:fld>
            <a:endParaRPr lang="zh-CN" altLang="en-US" dirty="0"/>
          </a:p>
        </p:txBody>
      </p:sp>
      <p:pic>
        <p:nvPicPr>
          <p:cNvPr id="16" name="图片 15">
            <a:extLst>
              <a:ext uri="{FF2B5EF4-FFF2-40B4-BE49-F238E27FC236}">
                <a16:creationId xmlns:a16="http://schemas.microsoft.com/office/drawing/2014/main" id="{F12A0ED4-1B89-4AAB-B00E-31BF30FF7C66}"/>
              </a:ext>
            </a:extLst>
          </p:cNvPr>
          <p:cNvPicPr>
            <a:picLocks noChangeAspect="1"/>
          </p:cNvPicPr>
          <p:nvPr/>
        </p:nvPicPr>
        <p:blipFill>
          <a:blip r:embed="rId3"/>
          <a:stretch>
            <a:fillRect/>
          </a:stretch>
        </p:blipFill>
        <p:spPr>
          <a:xfrm>
            <a:off x="1505589" y="1264779"/>
            <a:ext cx="6132822" cy="4975685"/>
          </a:xfrm>
          <a:prstGeom prst="rect">
            <a:avLst/>
          </a:prstGeom>
        </p:spPr>
      </p:pic>
      <p:sp>
        <p:nvSpPr>
          <p:cNvPr id="17" name="页脚占位符 1">
            <a:extLst>
              <a:ext uri="{FF2B5EF4-FFF2-40B4-BE49-F238E27FC236}">
                <a16:creationId xmlns:a16="http://schemas.microsoft.com/office/drawing/2014/main" id="{7F11BD4D-5F6B-4887-A7A3-2D3FDCABB317}"/>
              </a:ext>
            </a:extLst>
          </p:cNvPr>
          <p:cNvSpPr>
            <a:spLocks noGrp="1"/>
          </p:cNvSpPr>
          <p:nvPr>
            <p:ph type="ftr" sz="quarter" idx="11"/>
          </p:nvPr>
        </p:nvSpPr>
        <p:spPr>
          <a:xfrm>
            <a:off x="502443" y="6240464"/>
            <a:ext cx="6787590" cy="428784"/>
          </a:xfrm>
        </p:spPr>
        <p:txBody>
          <a:bodyPr/>
          <a:lstStyle/>
          <a:p>
            <a:r>
              <a:rPr lang="en-US" altLang="zh-CN" dirty="0"/>
              <a:t>Hinton, Geoffrey E., and Ruslan R. </a:t>
            </a:r>
            <a:r>
              <a:rPr lang="en-US" altLang="zh-CN" dirty="0" err="1"/>
              <a:t>Salakhutdinov</a:t>
            </a:r>
            <a:r>
              <a:rPr lang="en-US" altLang="zh-CN" dirty="0"/>
              <a:t>. "Reducing the dimensionality of data with neural networks." science 313.5786 (2006): 504-507.</a:t>
            </a:r>
          </a:p>
        </p:txBody>
      </p:sp>
    </p:spTree>
    <p:extLst>
      <p:ext uri="{BB962C8B-B14F-4D97-AF65-F5344CB8AC3E}">
        <p14:creationId xmlns:p14="http://schemas.microsoft.com/office/powerpoint/2010/main" val="2698125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潜在因子分析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95</a:t>
            </a:fld>
            <a:endParaRPr lang="zh-CN" altLang="en-US" dirty="0"/>
          </a:p>
        </p:txBody>
      </p:sp>
      <p:sp>
        <p:nvSpPr>
          <p:cNvPr id="17" name="页脚占位符 1">
            <a:extLst>
              <a:ext uri="{FF2B5EF4-FFF2-40B4-BE49-F238E27FC236}">
                <a16:creationId xmlns:a16="http://schemas.microsoft.com/office/drawing/2014/main" id="{7F11BD4D-5F6B-4887-A7A3-2D3FDCABB317}"/>
              </a:ext>
            </a:extLst>
          </p:cNvPr>
          <p:cNvSpPr>
            <a:spLocks noGrp="1"/>
          </p:cNvSpPr>
          <p:nvPr>
            <p:ph type="ftr" sz="quarter" idx="11"/>
          </p:nvPr>
        </p:nvSpPr>
        <p:spPr>
          <a:xfrm>
            <a:off x="502443" y="6240464"/>
            <a:ext cx="6787590" cy="428784"/>
          </a:xfrm>
        </p:spPr>
        <p:txBody>
          <a:bodyPr/>
          <a:lstStyle/>
          <a:p>
            <a:r>
              <a:rPr lang="en-US" altLang="zh-CN" dirty="0"/>
              <a:t>Hinton, Geoffrey E., and Ruslan R. </a:t>
            </a:r>
            <a:r>
              <a:rPr lang="en-US" altLang="zh-CN" dirty="0" err="1"/>
              <a:t>Salakhutdinov</a:t>
            </a:r>
            <a:r>
              <a:rPr lang="en-US" altLang="zh-CN" dirty="0"/>
              <a:t>. "Reducing the dimensionality of data with neural networks." science 313.5786 (2006): 504-507.</a:t>
            </a:r>
          </a:p>
        </p:txBody>
      </p:sp>
      <p:pic>
        <p:nvPicPr>
          <p:cNvPr id="6" name="图片 5">
            <a:extLst>
              <a:ext uri="{FF2B5EF4-FFF2-40B4-BE49-F238E27FC236}">
                <a16:creationId xmlns:a16="http://schemas.microsoft.com/office/drawing/2014/main" id="{57F1E1ED-3A77-4A13-BD64-AAC481C60A8B}"/>
              </a:ext>
            </a:extLst>
          </p:cNvPr>
          <p:cNvPicPr>
            <a:picLocks noChangeAspect="1"/>
          </p:cNvPicPr>
          <p:nvPr/>
        </p:nvPicPr>
        <p:blipFill>
          <a:blip r:embed="rId3"/>
          <a:stretch>
            <a:fillRect/>
          </a:stretch>
        </p:blipFill>
        <p:spPr>
          <a:xfrm>
            <a:off x="268930" y="1656309"/>
            <a:ext cx="3745602" cy="3558322"/>
          </a:xfrm>
          <a:prstGeom prst="rect">
            <a:avLst/>
          </a:prstGeom>
        </p:spPr>
      </p:pic>
      <p:pic>
        <p:nvPicPr>
          <p:cNvPr id="7" name="图片 6">
            <a:extLst>
              <a:ext uri="{FF2B5EF4-FFF2-40B4-BE49-F238E27FC236}">
                <a16:creationId xmlns:a16="http://schemas.microsoft.com/office/drawing/2014/main" id="{6A53A335-BAC5-4A91-B158-7025D4DB4CBF}"/>
              </a:ext>
            </a:extLst>
          </p:cNvPr>
          <p:cNvPicPr>
            <a:picLocks noChangeAspect="1"/>
          </p:cNvPicPr>
          <p:nvPr/>
        </p:nvPicPr>
        <p:blipFill>
          <a:blip r:embed="rId4"/>
          <a:stretch>
            <a:fillRect/>
          </a:stretch>
        </p:blipFill>
        <p:spPr>
          <a:xfrm>
            <a:off x="4225178" y="1397001"/>
            <a:ext cx="4730562" cy="3765689"/>
          </a:xfrm>
          <a:prstGeom prst="rect">
            <a:avLst/>
          </a:prstGeom>
        </p:spPr>
      </p:pic>
      <p:sp>
        <p:nvSpPr>
          <p:cNvPr id="12" name="内容占位符 2">
            <a:extLst>
              <a:ext uri="{FF2B5EF4-FFF2-40B4-BE49-F238E27FC236}">
                <a16:creationId xmlns:a16="http://schemas.microsoft.com/office/drawing/2014/main" id="{3777BBA1-7118-497B-A9FA-3943B6070800}"/>
              </a:ext>
            </a:extLst>
          </p:cNvPr>
          <p:cNvSpPr txBox="1">
            <a:spLocks/>
          </p:cNvSpPr>
          <p:nvPr/>
        </p:nvSpPr>
        <p:spPr>
          <a:xfrm>
            <a:off x="1214451" y="5479307"/>
            <a:ext cx="2800081" cy="4153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PCA</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的潜在因子分析</a:t>
            </a:r>
          </a:p>
        </p:txBody>
      </p:sp>
      <p:sp>
        <p:nvSpPr>
          <p:cNvPr id="13" name="矩形 12">
            <a:extLst>
              <a:ext uri="{FF2B5EF4-FFF2-40B4-BE49-F238E27FC236}">
                <a16:creationId xmlns:a16="http://schemas.microsoft.com/office/drawing/2014/main" id="{984F70B8-F0A6-4882-9B7D-45DBA6EA9655}"/>
              </a:ext>
            </a:extLst>
          </p:cNvPr>
          <p:cNvSpPr/>
          <p:nvPr/>
        </p:nvSpPr>
        <p:spPr>
          <a:xfrm>
            <a:off x="5056847" y="5239521"/>
            <a:ext cx="3307224" cy="894925"/>
          </a:xfrm>
          <a:prstGeom prst="rect">
            <a:avLst/>
          </a:prstGeom>
        </p:spPr>
        <p:txBody>
          <a:bodyPr wrap="square">
            <a:spAutoFit/>
          </a:bodyPr>
          <a:lstStyle/>
          <a:p>
            <a:pPr>
              <a:lnSpc>
                <a:spcPct val="110000"/>
              </a:lnSpc>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基于一个由</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DBN</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训练的</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2000- 500-250-125-2</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的自编码器的潜在因子分析</a:t>
            </a:r>
          </a:p>
        </p:txBody>
      </p:sp>
    </p:spTree>
    <p:extLst>
      <p:ext uri="{BB962C8B-B14F-4D97-AF65-F5344CB8AC3E}">
        <p14:creationId xmlns:p14="http://schemas.microsoft.com/office/powerpoint/2010/main" val="721353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191" y="858441"/>
          <a:ext cx="1191" cy="1191"/>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191" y="858441"/>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85725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000" b="1" dirty="0">
              <a:latin typeface="阿里巴巴普惠体 R" panose="00020600040101010101" pitchFamily="18" charset="-122"/>
              <a:ea typeface="阿里巴巴普惠体 R" panose="00020600040101010101" pitchFamily="18" charset="-122"/>
              <a:cs typeface="+mj-cs"/>
              <a:sym typeface="Arial" panose="020B0604020202020204" pitchFamily="34" charset="0"/>
            </a:endParaRPr>
          </a:p>
        </p:txBody>
      </p:sp>
      <p:sp>
        <p:nvSpPr>
          <p:cNvPr id="14" name="文本框 13">
            <a:extLst>
              <a:ext uri="{FF2B5EF4-FFF2-40B4-BE49-F238E27FC236}">
                <a16:creationId xmlns:a16="http://schemas.microsoft.com/office/drawing/2014/main" id="{25E2DD1E-4FB6-4845-A769-BB029B6BFC13}"/>
              </a:ext>
            </a:extLst>
          </p:cNvPr>
          <p:cNvSpPr txBox="1"/>
          <p:nvPr/>
        </p:nvSpPr>
        <p:spPr>
          <a:xfrm>
            <a:off x="2317728" y="4053047"/>
            <a:ext cx="5887365" cy="707886"/>
          </a:xfrm>
          <a:prstGeom prst="rect">
            <a:avLst/>
          </a:prstGeom>
          <a:noFill/>
        </p:spPr>
        <p:txBody>
          <a:bodyPr wrap="square" rtlCol="0">
            <a:spAutoFit/>
          </a:bodyPr>
          <a:lstStyle/>
          <a:p>
            <a:r>
              <a:rPr lang="zh-CN" altLang="en-US" sz="4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自编码器</a:t>
            </a:r>
          </a:p>
        </p:txBody>
      </p:sp>
      <p:sp>
        <p:nvSpPr>
          <p:cNvPr id="15" name="文本框 14">
            <a:extLst>
              <a:ext uri="{FF2B5EF4-FFF2-40B4-BE49-F238E27FC236}">
                <a16:creationId xmlns:a16="http://schemas.microsoft.com/office/drawing/2014/main" id="{DBED3DF7-FB71-425D-AFE0-12D254584D68}"/>
              </a:ext>
            </a:extLst>
          </p:cNvPr>
          <p:cNvSpPr txBox="1"/>
          <p:nvPr/>
        </p:nvSpPr>
        <p:spPr>
          <a:xfrm>
            <a:off x="2317728" y="5012599"/>
            <a:ext cx="5885155" cy="369332"/>
          </a:xfrm>
          <a:prstGeom prst="rect">
            <a:avLst/>
          </a:prstGeom>
          <a:noFill/>
        </p:spPr>
        <p:txBody>
          <a:bodyPr wrap="square" rtlCol="0" anchor="ctr">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张伟楠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00B0F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上海交通大学</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75251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t>深度信念网络（</a:t>
            </a:r>
            <a:r>
              <a:rPr lang="en-US" altLang="zh-CN" dirty="0"/>
              <a:t>DBN</a:t>
            </a:r>
            <a:r>
              <a:rPr lang="zh-CN" altLang="en-US" dirty="0"/>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97</a:t>
            </a:fld>
            <a:endParaRPr lang="zh-CN" altLang="en-US" dirty="0"/>
          </a:p>
        </p:txBody>
      </p:sp>
      <p:pic>
        <p:nvPicPr>
          <p:cNvPr id="16" name="图片 15">
            <a:extLst>
              <a:ext uri="{FF2B5EF4-FFF2-40B4-BE49-F238E27FC236}">
                <a16:creationId xmlns:a16="http://schemas.microsoft.com/office/drawing/2014/main" id="{F12A0ED4-1B89-4AAB-B00E-31BF30FF7C66}"/>
              </a:ext>
            </a:extLst>
          </p:cNvPr>
          <p:cNvPicPr>
            <a:picLocks noChangeAspect="1"/>
          </p:cNvPicPr>
          <p:nvPr/>
        </p:nvPicPr>
        <p:blipFill>
          <a:blip r:embed="rId3"/>
          <a:stretch>
            <a:fillRect/>
          </a:stretch>
        </p:blipFill>
        <p:spPr>
          <a:xfrm>
            <a:off x="1505589" y="1264779"/>
            <a:ext cx="6132822" cy="4975685"/>
          </a:xfrm>
          <a:prstGeom prst="rect">
            <a:avLst/>
          </a:prstGeom>
        </p:spPr>
      </p:pic>
      <p:sp>
        <p:nvSpPr>
          <p:cNvPr id="17" name="页脚占位符 1">
            <a:extLst>
              <a:ext uri="{FF2B5EF4-FFF2-40B4-BE49-F238E27FC236}">
                <a16:creationId xmlns:a16="http://schemas.microsoft.com/office/drawing/2014/main" id="{7F11BD4D-5F6B-4887-A7A3-2D3FDCABB317}"/>
              </a:ext>
            </a:extLst>
          </p:cNvPr>
          <p:cNvSpPr>
            <a:spLocks noGrp="1"/>
          </p:cNvSpPr>
          <p:nvPr>
            <p:ph type="ftr" sz="quarter" idx="11"/>
          </p:nvPr>
        </p:nvSpPr>
        <p:spPr>
          <a:xfrm>
            <a:off x="502443" y="6240464"/>
            <a:ext cx="6787590" cy="428784"/>
          </a:xfrm>
        </p:spPr>
        <p:txBody>
          <a:bodyPr/>
          <a:lstStyle/>
          <a:p>
            <a:r>
              <a:rPr lang="en-US" altLang="zh-CN" dirty="0"/>
              <a:t>Hinton, Geoffrey E., and Ruslan R. </a:t>
            </a:r>
            <a:r>
              <a:rPr lang="en-US" altLang="zh-CN" dirty="0" err="1"/>
              <a:t>Salakhutdinov</a:t>
            </a:r>
            <a:r>
              <a:rPr lang="en-US" altLang="zh-CN" dirty="0"/>
              <a:t>. "Reducing the dimensionality of data with neural networks." science 313.5786 (2006): 504-507.</a:t>
            </a:r>
          </a:p>
        </p:txBody>
      </p:sp>
    </p:spTree>
    <p:extLst>
      <p:ext uri="{BB962C8B-B14F-4D97-AF65-F5344CB8AC3E}">
        <p14:creationId xmlns:p14="http://schemas.microsoft.com/office/powerpoint/2010/main" val="3233178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自编码器（</a:t>
            </a:r>
            <a:r>
              <a:rPr lang="en-US" altLang="zh-CN" dirty="0"/>
              <a:t>Auto-encoder</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98</a:t>
            </a:fld>
            <a:endParaRPr lang="zh-CN" altLang="en-US" dirty="0"/>
          </a:p>
        </p:txBody>
      </p:sp>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6"/>
            <a:ext cx="5771245" cy="399426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自编码器是用于无监督学习有效编码的人工神经网络</a:t>
            </a:r>
          </a:p>
          <a:p>
            <a:pPr lvl="1">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学习一组数据的表示（编码），通常用于降低维数</a:t>
            </a:r>
          </a:p>
        </p:txBody>
      </p:sp>
      <p:pic>
        <p:nvPicPr>
          <p:cNvPr id="5" name="图片 4">
            <a:extLst>
              <a:ext uri="{FF2B5EF4-FFF2-40B4-BE49-F238E27FC236}">
                <a16:creationId xmlns:a16="http://schemas.microsoft.com/office/drawing/2014/main" id="{60B03157-E318-4493-BEA9-2A2A38780C6C}"/>
              </a:ext>
            </a:extLst>
          </p:cNvPr>
          <p:cNvPicPr>
            <a:picLocks noChangeAspect="1"/>
          </p:cNvPicPr>
          <p:nvPr/>
        </p:nvPicPr>
        <p:blipFill rotWithShape="1">
          <a:blip r:embed="rId3"/>
          <a:srcRect l="71363"/>
          <a:stretch/>
        </p:blipFill>
        <p:spPr>
          <a:xfrm>
            <a:off x="6671044" y="1146739"/>
            <a:ext cx="1756226" cy="4975685"/>
          </a:xfrm>
          <a:prstGeom prst="rect">
            <a:avLst/>
          </a:prstGeom>
        </p:spPr>
      </p:pic>
      <p:pic>
        <p:nvPicPr>
          <p:cNvPr id="6" name="图片 5">
            <a:extLst>
              <a:ext uri="{FF2B5EF4-FFF2-40B4-BE49-F238E27FC236}">
                <a16:creationId xmlns:a16="http://schemas.microsoft.com/office/drawing/2014/main" id="{D0D6B145-7842-4E8D-8CE8-9536256D4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0251" y="3846444"/>
            <a:ext cx="2840895" cy="219057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DF5D92C-E878-427A-80EB-271201E1FBF0}"/>
                  </a:ext>
                </a:extLst>
              </p:cNvPr>
              <p:cNvSpPr/>
              <p:nvPr/>
            </p:nvSpPr>
            <p:spPr>
              <a:xfrm>
                <a:off x="904248" y="4943940"/>
                <a:ext cx="1990846" cy="646331"/>
              </a:xfrm>
              <a:prstGeom prst="rect">
                <a:avLst/>
              </a:prstGeom>
            </p:spPr>
            <p:txBody>
              <a:bodyPr wrap="square">
                <a:spAutoFit/>
              </a:bodyPr>
              <a:lstStyle/>
              <a:p>
                <a14:m>
                  <m:oMath xmlns:m="http://schemas.openxmlformats.org/officeDocument/2006/math">
                    <m:r>
                      <a:rPr lang="zh-CN" altLang="en-US"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𝑧</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被认为是</a:t>
                </a:r>
                <a14:m>
                  <m:oMath xmlns:m="http://schemas.openxmlformats.org/officeDocument/2006/math">
                    <m:r>
                      <a:rPr lang="zh-CN" altLang="en-US"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的低维潜在因子表示</a:t>
                </a:r>
              </a:p>
            </p:txBody>
          </p:sp>
        </mc:Choice>
        <mc:Fallback xmlns="">
          <p:sp>
            <p:nvSpPr>
              <p:cNvPr id="7" name="矩形 6">
                <a:extLst>
                  <a:ext uri="{FF2B5EF4-FFF2-40B4-BE49-F238E27FC236}">
                    <a16:creationId xmlns:a16="http://schemas.microsoft.com/office/drawing/2014/main" id="{1DF5D92C-E878-427A-80EB-271201E1FBF0}"/>
                  </a:ext>
                </a:extLst>
              </p:cNvPr>
              <p:cNvSpPr>
                <a:spLocks noRot="1" noChangeAspect="1" noMove="1" noResize="1" noEditPoints="1" noAdjustHandles="1" noChangeArrowheads="1" noChangeShapeType="1" noTextEdit="1"/>
              </p:cNvSpPr>
              <p:nvPr/>
            </p:nvSpPr>
            <p:spPr>
              <a:xfrm>
                <a:off x="904248" y="4943940"/>
                <a:ext cx="1990846" cy="646331"/>
              </a:xfrm>
              <a:prstGeom prst="rect">
                <a:avLst/>
              </a:prstGeom>
              <a:blipFill>
                <a:blip r:embed="rId7"/>
                <a:stretch>
                  <a:fillRect l="-2446" t="-3774"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F81CE94-53B2-4B1B-85F7-49E4B002FAC5}"/>
                  </a:ext>
                </a:extLst>
              </p:cNvPr>
              <p:cNvSpPr/>
              <p:nvPr/>
            </p:nvSpPr>
            <p:spPr>
              <a:xfrm>
                <a:off x="904248" y="3804232"/>
                <a:ext cx="1926105" cy="647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1</m:t>
                                  </m:r>
                                </m:sub>
                              </m:sSub>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1</m:t>
                                  </m:r>
                                </m:sub>
                              </m:sSub>
                            </m:e>
                          </m:d>
                        </m:e>
                        <m:e>
                          <m:r>
                            <a:rPr lang="zh-CN" altLang="en-US" i="0">
                              <a:latin typeface="Cambria Math" panose="02040503050406030204" pitchFamily="18" charset="0"/>
                            </a:rPr>
                            <m:t>&amp;</m:t>
                          </m:r>
                          <m:d>
                            <m:dPr>
                              <m:beg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2</m:t>
                                  </m:r>
                                </m:sub>
                              </m:sSub>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2</m:t>
                                  </m:r>
                                </m:sub>
                              </m:sSub>
                            </m:e>
                          </m:d>
                        </m:e>
                      </m:eqArr>
                    </m:oMath>
                  </m:oMathPara>
                </a14:m>
                <a:endParaRPr lang="zh-CN" altLang="en-US" dirty="0"/>
              </a:p>
            </p:txBody>
          </p:sp>
        </mc:Choice>
        <mc:Fallback xmlns="">
          <p:sp>
            <p:nvSpPr>
              <p:cNvPr id="8" name="矩形 7">
                <a:extLst>
                  <a:ext uri="{FF2B5EF4-FFF2-40B4-BE49-F238E27FC236}">
                    <a16:creationId xmlns:a16="http://schemas.microsoft.com/office/drawing/2014/main" id="{2F81CE94-53B2-4B1B-85F7-49E4B002FAC5}"/>
                  </a:ext>
                </a:extLst>
              </p:cNvPr>
              <p:cNvSpPr>
                <a:spLocks noRot="1" noChangeAspect="1" noMove="1" noResize="1" noEditPoints="1" noAdjustHandles="1" noChangeArrowheads="1" noChangeShapeType="1" noTextEdit="1"/>
              </p:cNvSpPr>
              <p:nvPr/>
            </p:nvSpPr>
            <p:spPr>
              <a:xfrm>
                <a:off x="904248" y="3804232"/>
                <a:ext cx="1926105" cy="64729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0925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自编码器学习</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99</a:t>
            </a:fld>
            <a:endParaRPr lang="zh-CN" altLang="en-US" dirty="0"/>
          </a:p>
        </p:txBody>
      </p:sp>
      <mc:AlternateContent xmlns:mc="http://schemas.openxmlformats.org/markup-compatibility/2006">
        <mc:Choice xmlns:a14="http://schemas.microsoft.com/office/drawing/2010/main" Requires="a14">
          <p:sp>
            <p:nvSpPr>
              <p:cNvPr id="13" name="内容占位符 2">
                <a:extLst>
                  <a:ext uri="{FF2B5EF4-FFF2-40B4-BE49-F238E27FC236}">
                    <a16:creationId xmlns:a16="http://schemas.microsoft.com/office/drawing/2014/main" id="{B0DAA41D-EAD2-4F89-9615-BF03E9AF336C}"/>
                  </a:ext>
                </a:extLst>
              </p:cNvPr>
              <p:cNvSpPr txBox="1">
                <a:spLocks/>
              </p:cNvSpPr>
              <p:nvPr/>
            </p:nvSpPr>
            <p:spPr>
              <a:xfrm>
                <a:off x="686704" y="1431867"/>
                <a:ext cx="7711861" cy="376629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𝑥</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14:m>
                  <m:oMath xmlns:m="http://schemas.openxmlformats.org/officeDocument/2006/math">
                    <m:acc>
                      <m:accPr>
                        <m:chr m:val="̃"/>
                        <m:ctrlPr>
                          <a:rPr lang="en-US" altLang="zh-CN" b="0"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ctrlPr>
                      </m:accPr>
                      <m:e>
                        <m:r>
                          <a:rPr lang="en-US" altLang="zh-CN" i="1" dirty="0">
                            <a:latin typeface="Cambria Math" panose="02040503050406030204" pitchFamily="18" charset="0"/>
                            <a:ea typeface="阿里巴巴普惠体 R" panose="00020600040101010101" pitchFamily="18" charset="-122"/>
                            <a:cs typeface="阿里巴巴普惠体 R" panose="00020600040101010101" pitchFamily="18" charset="-122"/>
                          </a:rPr>
                          <m:t>𝑥</m:t>
                        </m:r>
                      </m:e>
                    </m:acc>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之间的平方差</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自编码器是一种以监督方式训练的无监督学习模型</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p:sp>
            <p:nvSpPr>
              <p:cNvPr id="13" name="内容占位符 2">
                <a:extLst>
                  <a:ext uri="{FF2B5EF4-FFF2-40B4-BE49-F238E27FC236}">
                    <a16:creationId xmlns:a16="http://schemas.microsoft.com/office/drawing/2014/main" id="{B0DAA41D-EAD2-4F89-9615-BF03E9AF336C}"/>
                  </a:ext>
                </a:extLst>
              </p:cNvPr>
              <p:cNvSpPr txBox="1">
                <a:spLocks noRot="1" noChangeAspect="1" noMove="1" noResize="1" noEditPoints="1" noAdjustHandles="1" noChangeArrowheads="1" noChangeShapeType="1" noTextEdit="1"/>
              </p:cNvSpPr>
              <p:nvPr/>
            </p:nvSpPr>
            <p:spPr>
              <a:xfrm>
                <a:off x="686704" y="1431867"/>
                <a:ext cx="7711861" cy="3766298"/>
              </a:xfrm>
              <a:prstGeom prst="rect">
                <a:avLst/>
              </a:prstGeom>
              <a:blipFill>
                <a:blip r:embed="rId3"/>
                <a:stretch>
                  <a:fillRect l="-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E704C92-1E1D-4CA2-BB61-D745E31C7B15}"/>
                  </a:ext>
                </a:extLst>
              </p:cNvPr>
              <p:cNvSpPr/>
              <p:nvPr/>
            </p:nvSpPr>
            <p:spPr>
              <a:xfrm>
                <a:off x="1576532" y="2266225"/>
                <a:ext cx="5990935" cy="1804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i="1">
                              <a:latin typeface="Cambria Math" panose="02040503050406030204" pitchFamily="18" charset="0"/>
                            </a:rPr>
                            <m:t>𝐽</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2</m:t>
                                  </m:r>
                                </m:sub>
                              </m:sSub>
                            </m:e>
                          </m:d>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e>
                                <m:sup>
                                  <m:r>
                                    <a:rPr lang="zh-CN" altLang="en-US" i="0">
                                      <a:latin typeface="Cambria Math" panose="02040503050406030204" pitchFamily="18" charset="0"/>
                                    </a:rPr>
                                    <m:t>2</m:t>
                                  </m:r>
                                </m:sup>
                              </m:sSup>
                            </m:e>
                          </m:nary>
                          <m:r>
                            <a:rPr lang="zh-CN" altLang="en-US" i="0">
                              <a:latin typeface="Cambria Math" panose="02040503050406030204" pitchFamily="18" charset="0"/>
                            </a:rPr>
                            <m:t> </m:t>
                          </m:r>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2</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e>
                                <m:sup>
                                  <m:r>
                                    <a:rPr lang="zh-CN" altLang="en-US" i="0">
                                      <a:latin typeface="Cambria Math" panose="02040503050406030204" pitchFamily="18" charset="0"/>
                                    </a:rPr>
                                    <m:t>2</m:t>
                                  </m:r>
                                </m:sup>
                              </m:sSup>
                            </m:e>
                          </m:nary>
                        </m:e>
                        <m:e>
                          <m:r>
                            <a:rPr lang="zh-CN" altLang="en-US" i="0">
                              <a:latin typeface="Cambria Math" panose="02040503050406030204" pitchFamily="18" charset="0"/>
                            </a:rPr>
                            <m:t>&amp;=</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2</m:t>
                                          </m:r>
                                        </m:sub>
                                      </m:sSub>
                                      <m:r>
                                        <a:rPr lang="zh-CN" altLang="en-US" i="1">
                                          <a:latin typeface="Cambria Math" panose="02040503050406030204" pitchFamily="18" charset="0"/>
                                        </a:rPr>
                                        <m:t>𝜎</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1</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1</m:t>
                                              </m:r>
                                            </m:sub>
                                          </m:sSub>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e>
                                <m:sup>
                                  <m:r>
                                    <a:rPr lang="zh-CN" altLang="en-US" i="0">
                                      <a:latin typeface="Cambria Math" panose="02040503050406030204" pitchFamily="18" charset="0"/>
                                    </a:rPr>
                                    <m:t>2</m:t>
                                  </m:r>
                                </m:sup>
                              </m:sSup>
                            </m:e>
                          </m:nary>
                          <m:r>
                            <a:rPr lang="zh-CN" altLang="en-US" i="0">
                              <a:latin typeface="Cambria Math" panose="02040503050406030204" pitchFamily="18" charset="0"/>
                            </a:rPr>
                            <m:t> </m:t>
                          </m:r>
                        </m:e>
                      </m:eqArr>
                    </m:oMath>
                  </m:oMathPara>
                </a14:m>
                <a:endParaRPr lang="zh-CN" altLang="en-US" dirty="0"/>
              </a:p>
            </p:txBody>
          </p:sp>
        </mc:Choice>
        <mc:Fallback xmlns="">
          <p:sp>
            <p:nvSpPr>
              <p:cNvPr id="9" name="矩形 8">
                <a:extLst>
                  <a:ext uri="{FF2B5EF4-FFF2-40B4-BE49-F238E27FC236}">
                    <a16:creationId xmlns:a16="http://schemas.microsoft.com/office/drawing/2014/main" id="{9E704C92-1E1D-4CA2-BB61-D745E31C7B15}"/>
                  </a:ext>
                </a:extLst>
              </p:cNvPr>
              <p:cNvSpPr>
                <a:spLocks noRot="1" noChangeAspect="1" noMove="1" noResize="1" noEditPoints="1" noAdjustHandles="1" noChangeArrowheads="1" noChangeShapeType="1" noTextEdit="1"/>
              </p:cNvSpPr>
              <p:nvPr/>
            </p:nvSpPr>
            <p:spPr>
              <a:xfrm>
                <a:off x="1576532" y="2266225"/>
                <a:ext cx="5990935" cy="18047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037894E-9260-4B30-9731-D953DE30ECD8}"/>
                  </a:ext>
                </a:extLst>
              </p:cNvPr>
              <p:cNvSpPr/>
              <p:nvPr/>
            </p:nvSpPr>
            <p:spPr>
              <a:xfrm>
                <a:off x="3768383" y="5142692"/>
                <a:ext cx="1548501"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𝜃</m:t>
                      </m:r>
                      <m:r>
                        <a:rPr lang="zh-CN" altLang="en-US" i="0">
                          <a:latin typeface="Cambria Math" panose="02040503050406030204" pitchFamily="18" charset="0"/>
                        </a:rPr>
                        <m:t>←</m:t>
                      </m:r>
                      <m:r>
                        <a:rPr lang="zh-CN" altLang="en-US" i="1">
                          <a:latin typeface="Cambria Math" panose="02040503050406030204" pitchFamily="18" charset="0"/>
                        </a:rPr>
                        <m:t>𝜃</m:t>
                      </m:r>
                      <m:r>
                        <a:rPr lang="zh-CN" altLang="en-US" i="0">
                          <a:latin typeface="Cambria Math" panose="02040503050406030204" pitchFamily="18" charset="0"/>
                        </a:rPr>
                        <m:t>−</m:t>
                      </m:r>
                      <m:r>
                        <a:rPr lang="zh-CN" altLang="en-US" i="1">
                          <a:latin typeface="Cambria Math" panose="02040503050406030204" pitchFamily="18" charset="0"/>
                        </a:rPr>
                        <m:t>𝜂</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𝐽</m:t>
                          </m:r>
                        </m:num>
                        <m:den>
                          <m:r>
                            <a:rPr lang="zh-CN" altLang="en-US" i="0">
                              <a:latin typeface="Cambria Math" panose="02040503050406030204" pitchFamily="18" charset="0"/>
                            </a:rPr>
                            <m:t>𝜕</m:t>
                          </m:r>
                          <m:r>
                            <a:rPr lang="zh-CN" altLang="en-US" i="1">
                              <a:latin typeface="Cambria Math" panose="02040503050406030204" pitchFamily="18" charset="0"/>
                            </a:rPr>
                            <m:t>𝜃</m:t>
                          </m:r>
                        </m:den>
                      </m:f>
                    </m:oMath>
                  </m:oMathPara>
                </a14:m>
                <a:endParaRPr lang="zh-CN" altLang="en-US" dirty="0"/>
              </a:p>
            </p:txBody>
          </p:sp>
        </mc:Choice>
        <mc:Fallback xmlns="">
          <p:sp>
            <p:nvSpPr>
              <p:cNvPr id="10" name="矩形 9">
                <a:extLst>
                  <a:ext uri="{FF2B5EF4-FFF2-40B4-BE49-F238E27FC236}">
                    <a16:creationId xmlns:a16="http://schemas.microsoft.com/office/drawing/2014/main" id="{8037894E-9260-4B30-9731-D953DE30ECD8}"/>
                  </a:ext>
                </a:extLst>
              </p:cNvPr>
              <p:cNvSpPr>
                <a:spLocks noRot="1" noChangeAspect="1" noMove="1" noResize="1" noEditPoints="1" noAdjustHandles="1" noChangeArrowheads="1" noChangeShapeType="1" noTextEdit="1"/>
              </p:cNvSpPr>
              <p:nvPr/>
            </p:nvSpPr>
            <p:spPr>
              <a:xfrm>
                <a:off x="3768383" y="5142692"/>
                <a:ext cx="1548501" cy="61908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7493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4.xml><?xml version="1.0" encoding="utf-8"?>
<p:tagLst xmlns:a="http://schemas.openxmlformats.org/drawingml/2006/main" xmlns:r="http://schemas.openxmlformats.org/officeDocument/2006/relationships" xmlns:p="http://schemas.openxmlformats.org/presentationml/2006/main">
  <p:tag name="TIMING" val="|17.5"/>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7.xml><?xml version="1.0" encoding="utf-8"?>
<p:tagLst xmlns:a="http://schemas.openxmlformats.org/drawingml/2006/main" xmlns:r="http://schemas.openxmlformats.org/officeDocument/2006/relationships" xmlns:p="http://schemas.openxmlformats.org/presentationml/2006/main">
  <p:tag name="TIMING" val="|28.8|13.2|15.1|12.2|12|5.8|7.5"/>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18526</TotalTime>
  <Words>5072</Words>
  <Application>Microsoft Office PowerPoint</Application>
  <PresentationFormat>全屏显示(4:3)</PresentationFormat>
  <Paragraphs>915</Paragraphs>
  <Slides>104</Slides>
  <Notes>82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104</vt:i4>
      </vt:variant>
    </vt:vector>
  </HeadingPairs>
  <TitlesOfParts>
    <vt:vector size="116" baseType="lpstr">
      <vt:lpstr>Alibaba PuHuiTi</vt:lpstr>
      <vt:lpstr>阿里巴巴普惠体 B</vt:lpstr>
      <vt:lpstr>阿里巴巴普惠体 R</vt:lpstr>
      <vt:lpstr>Microsoft YaHei</vt:lpstr>
      <vt:lpstr>Microsoft YaHei</vt:lpstr>
      <vt:lpstr>Arial</vt:lpstr>
      <vt:lpstr>Cambria Math</vt:lpstr>
      <vt:lpstr>Times New Roman</vt:lpstr>
      <vt:lpstr>Wingdings</vt:lpstr>
      <vt:lpstr>主题5</vt:lpstr>
      <vt:lpstr>think-cell Slide</vt:lpstr>
      <vt:lpstr>Formula</vt:lpstr>
      <vt:lpstr>PowerPoint 演示文稿</vt:lpstr>
      <vt:lpstr>PowerPoint 演示文稿</vt:lpstr>
      <vt:lpstr>数据科学</vt:lpstr>
      <vt:lpstr>一个用户行为建模的简单例子</vt:lpstr>
      <vt:lpstr>问题设置</vt:lpstr>
      <vt:lpstr>无监督学习（Unsupervised Learning）</vt:lpstr>
      <vt:lpstr>无监督学习的应用</vt:lpstr>
      <vt:lpstr>无监督学习的内容</vt:lpstr>
      <vt:lpstr>PowerPoint 演示文稿</vt:lpstr>
      <vt:lpstr>k-means聚类（K-means Clustering）</vt:lpstr>
      <vt:lpstr>k-means聚类（K-means Clustering）</vt:lpstr>
      <vt:lpstr>k-means聚类：质心</vt:lpstr>
      <vt:lpstr>k-means聚类：距离</vt:lpstr>
      <vt:lpstr>k-means聚类例子</vt:lpstr>
      <vt:lpstr>k-means聚类时间复杂度</vt:lpstr>
      <vt:lpstr>k-means聚类目标</vt:lpstr>
      <vt:lpstr>选择种子</vt:lpstr>
      <vt:lpstr>聚类应用</vt:lpstr>
      <vt:lpstr>PowerPoint 演示文稿</vt:lpstr>
      <vt:lpstr>主成分分析（Principal Component Analysis）</vt:lpstr>
      <vt:lpstr>主成分分析（PCA）</vt:lpstr>
      <vt:lpstr>PCA数据预处理</vt:lpstr>
      <vt:lpstr>PCA数据预处理</vt:lpstr>
      <vt:lpstr>PCA解决方案</vt:lpstr>
      <vt:lpstr>PCA解决方案：数据投影</vt:lpstr>
      <vt:lpstr>PCA解决方案：最大特征值</vt:lpstr>
      <vt:lpstr>特征分解回顾</vt:lpstr>
      <vt:lpstr>特征分解回顾</vt:lpstr>
      <vt:lpstr>PCA讨论</vt:lpstr>
      <vt:lpstr>PCA可视化</vt:lpstr>
      <vt:lpstr>PCA可视化</vt:lpstr>
      <vt:lpstr>PowerPoint 演示文稿</vt:lpstr>
      <vt:lpstr>混合高斯</vt:lpstr>
      <vt:lpstr>混合高斯</vt:lpstr>
      <vt:lpstr>混合高斯图模型</vt:lpstr>
      <vt:lpstr>数据似然性</vt:lpstr>
      <vt:lpstr>最大化数据似然性</vt:lpstr>
      <vt:lpstr>最大化数据似然性</vt:lpstr>
      <vt:lpstr>隐变量推断</vt:lpstr>
      <vt:lpstr>最大期望算法（Expectation Maximization）</vt:lpstr>
      <vt:lpstr>混合高斯的EM算法</vt:lpstr>
      <vt:lpstr>PowerPoint 演示文稿</vt:lpstr>
      <vt:lpstr>一般情况下的EM算法</vt:lpstr>
      <vt:lpstr>延森不等式</vt:lpstr>
      <vt:lpstr>延森不等式</vt:lpstr>
      <vt:lpstr>延森不等式</vt:lpstr>
      <vt:lpstr>一般情况下的EM算法：问题</vt:lpstr>
      <vt:lpstr>一般情况下的EM算法：问题</vt:lpstr>
      <vt:lpstr>一般情况下的EM算法：下界</vt:lpstr>
      <vt:lpstr>一般情况下的EM算法：下界</vt:lpstr>
      <vt:lpstr>一般情况下的EM算法</vt:lpstr>
      <vt:lpstr>EM的收敛性</vt:lpstr>
      <vt:lpstr>EM收敛性证明</vt:lpstr>
      <vt:lpstr>EM收敛性备注</vt:lpstr>
      <vt:lpstr>EM收敛性备注</vt:lpstr>
      <vt:lpstr>总结（传统）无监督学习</vt:lpstr>
      <vt:lpstr>PowerPoint 演示文稿</vt:lpstr>
      <vt:lpstr>问题定义：数据生成</vt:lpstr>
      <vt:lpstr>评估与使用的不一致性</vt:lpstr>
      <vt:lpstr>生成对抗网络（Generative Adversarial Nets, GANs）</vt:lpstr>
      <vt:lpstr>生成对抗网络（Generative Adversarial Nets, GANs）</vt:lpstr>
      <vt:lpstr>生成器网络（Generator Network）</vt:lpstr>
      <vt:lpstr>判别器网络（Discriminator Network）</vt:lpstr>
      <vt:lpstr>生成器和判别器网络</vt:lpstr>
      <vt:lpstr>生成对抗网络（Generative Adversarial Nets, GANs）</vt:lpstr>
      <vt:lpstr>GAN的图示</vt:lpstr>
      <vt:lpstr>理想最终均衡</vt:lpstr>
      <vt:lpstr>训练GAN</vt:lpstr>
      <vt:lpstr>训练GAN</vt:lpstr>
      <vt:lpstr>判别器的最优策略</vt:lpstr>
      <vt:lpstr>MiniMax Game 的均衡</vt:lpstr>
      <vt:lpstr>连续型数据上的GAN</vt:lpstr>
      <vt:lpstr>案例分析：用于图像生成GAN</vt:lpstr>
      <vt:lpstr>案例分析：用于图像生成GAN</vt:lpstr>
      <vt:lpstr>案例分析：用于图像生成GAN</vt:lpstr>
      <vt:lpstr>PowerPoint 演示文稿</vt:lpstr>
      <vt:lpstr>用于无监督学习的随机神经网络</vt:lpstr>
      <vt:lpstr>玻尔兹曼机（Boltzmann Machine）</vt:lpstr>
      <vt:lpstr>限制玻尔兹曼机 (Restricted Boltzmann Machine)</vt:lpstr>
      <vt:lpstr>限制玻尔兹曼机（RBM）</vt:lpstr>
      <vt:lpstr>限制玻尔兹曼机</vt:lpstr>
      <vt:lpstr>限制玻尔兹曼机</vt:lpstr>
      <vt:lpstr>可见单元的边缘分布</vt:lpstr>
      <vt:lpstr>限制玻尔兹曼机的条件概率</vt:lpstr>
      <vt:lpstr>PowerPoint 演示文稿</vt:lpstr>
      <vt:lpstr>RBM的对数似然函数</vt:lpstr>
      <vt:lpstr>关于参数的对数似然</vt:lpstr>
      <vt:lpstr>关于RBM参数的梯度</vt:lpstr>
      <vt:lpstr>如何计算梯度</vt:lpstr>
      <vt:lpstr>对比散度（Contrastive Divergence）</vt:lpstr>
      <vt:lpstr>RBM实验</vt:lpstr>
      <vt:lpstr>PowerPoint 演示文稿</vt:lpstr>
      <vt:lpstr>深度信念网络（Deep Belief Network）</vt:lpstr>
      <vt:lpstr>深度信念网络（DBN）</vt:lpstr>
      <vt:lpstr>潜在因子分析</vt:lpstr>
      <vt:lpstr>PowerPoint 演示文稿</vt:lpstr>
      <vt:lpstr>深度信念网络（DBN）</vt:lpstr>
      <vt:lpstr>自编码器（Auto-encoder）</vt:lpstr>
      <vt:lpstr>自编码器学习</vt:lpstr>
      <vt:lpstr>降噪自编码器（Denoising Auto-encoder）</vt:lpstr>
      <vt:lpstr>堆叠自编码器（Stacked Auto-encoder）</vt:lpstr>
      <vt:lpstr>一些降噪自编码器的例子</vt:lpstr>
      <vt:lpstr>总结深度无监督学习</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Weinan Zhang</dc:creator>
  <cp:keywords/>
  <dc:description/>
  <cp:lastModifiedBy>Hanye Zhao</cp:lastModifiedBy>
  <cp:revision>223</cp:revision>
  <cp:lastPrinted>2020-03-08T08:35:36Z</cp:lastPrinted>
  <dcterms:created xsi:type="dcterms:W3CDTF">2019-04-27T16:00:00Z</dcterms:created>
  <dcterms:modified xsi:type="dcterms:W3CDTF">2023-07-10T00:58:12Z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